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20" r:id="rId5"/>
    <p:sldMasterId id="2147483732" r:id="rId6"/>
  </p:sldMasterIdLst>
  <p:notesMasterIdLst>
    <p:notesMasterId r:id="rId197"/>
  </p:notesMasterIdLst>
  <p:sldIdLst>
    <p:sldId id="256" r:id="rId7"/>
    <p:sldId id="260" r:id="rId8"/>
    <p:sldId id="261" r:id="rId9"/>
    <p:sldId id="284" r:id="rId10"/>
    <p:sldId id="263" r:id="rId11"/>
    <p:sldId id="262" r:id="rId12"/>
    <p:sldId id="265" r:id="rId13"/>
    <p:sldId id="801" r:id="rId14"/>
    <p:sldId id="802" r:id="rId15"/>
    <p:sldId id="803" r:id="rId16"/>
    <p:sldId id="804" r:id="rId17"/>
    <p:sldId id="670" r:id="rId18"/>
    <p:sldId id="671" r:id="rId19"/>
    <p:sldId id="672" r:id="rId20"/>
    <p:sldId id="673" r:id="rId21"/>
    <p:sldId id="674" r:id="rId22"/>
    <p:sldId id="675" r:id="rId23"/>
    <p:sldId id="681" r:id="rId24"/>
    <p:sldId id="682" r:id="rId25"/>
    <p:sldId id="684" r:id="rId26"/>
    <p:sldId id="685" r:id="rId27"/>
    <p:sldId id="689" r:id="rId28"/>
    <p:sldId id="690" r:id="rId29"/>
    <p:sldId id="692" r:id="rId30"/>
    <p:sldId id="693" r:id="rId31"/>
    <p:sldId id="704" r:id="rId32"/>
    <p:sldId id="709" r:id="rId33"/>
    <p:sldId id="710" r:id="rId34"/>
    <p:sldId id="711" r:id="rId35"/>
    <p:sldId id="712" r:id="rId36"/>
    <p:sldId id="714" r:id="rId37"/>
    <p:sldId id="723" r:id="rId38"/>
    <p:sldId id="805" r:id="rId39"/>
    <p:sldId id="724" r:id="rId40"/>
    <p:sldId id="726" r:id="rId41"/>
    <p:sldId id="731" r:id="rId42"/>
    <p:sldId id="737" r:id="rId43"/>
    <p:sldId id="741" r:id="rId44"/>
    <p:sldId id="742" r:id="rId45"/>
    <p:sldId id="743" r:id="rId46"/>
    <p:sldId id="896" r:id="rId47"/>
    <p:sldId id="739" r:id="rId48"/>
    <p:sldId id="744" r:id="rId49"/>
    <p:sldId id="745" r:id="rId50"/>
    <p:sldId id="806" r:id="rId51"/>
    <p:sldId id="807" r:id="rId52"/>
    <p:sldId id="808" r:id="rId53"/>
    <p:sldId id="809" r:id="rId54"/>
    <p:sldId id="810" r:id="rId55"/>
    <p:sldId id="811" r:id="rId56"/>
    <p:sldId id="812" r:id="rId57"/>
    <p:sldId id="813" r:id="rId58"/>
    <p:sldId id="814" r:id="rId59"/>
    <p:sldId id="815" r:id="rId60"/>
    <p:sldId id="816" r:id="rId61"/>
    <p:sldId id="817" r:id="rId62"/>
    <p:sldId id="746" r:id="rId63"/>
    <p:sldId id="747" r:id="rId64"/>
    <p:sldId id="749" r:id="rId65"/>
    <p:sldId id="752" r:id="rId66"/>
    <p:sldId id="753" r:id="rId67"/>
    <p:sldId id="754" r:id="rId68"/>
    <p:sldId id="755" r:id="rId69"/>
    <p:sldId id="758" r:id="rId70"/>
    <p:sldId id="759" r:id="rId71"/>
    <p:sldId id="765" r:id="rId72"/>
    <p:sldId id="898" r:id="rId73"/>
    <p:sldId id="784" r:id="rId74"/>
    <p:sldId id="785" r:id="rId75"/>
    <p:sldId id="786" r:id="rId76"/>
    <p:sldId id="787" r:id="rId77"/>
    <p:sldId id="788" r:id="rId78"/>
    <p:sldId id="789" r:id="rId79"/>
    <p:sldId id="790" r:id="rId80"/>
    <p:sldId id="791" r:id="rId81"/>
    <p:sldId id="792" r:id="rId82"/>
    <p:sldId id="794" r:id="rId83"/>
    <p:sldId id="869" r:id="rId84"/>
    <p:sldId id="795" r:id="rId85"/>
    <p:sldId id="823" r:id="rId86"/>
    <p:sldId id="822" r:id="rId87"/>
    <p:sldId id="824" r:id="rId88"/>
    <p:sldId id="825" r:id="rId89"/>
    <p:sldId id="897" r:id="rId90"/>
    <p:sldId id="826" r:id="rId91"/>
    <p:sldId id="827" r:id="rId92"/>
    <p:sldId id="828" r:id="rId93"/>
    <p:sldId id="829" r:id="rId94"/>
    <p:sldId id="830" r:id="rId95"/>
    <p:sldId id="831" r:id="rId96"/>
    <p:sldId id="832" r:id="rId97"/>
    <p:sldId id="834" r:id="rId98"/>
    <p:sldId id="833" r:id="rId99"/>
    <p:sldId id="835" r:id="rId100"/>
    <p:sldId id="837" r:id="rId101"/>
    <p:sldId id="836" r:id="rId102"/>
    <p:sldId id="838" r:id="rId103"/>
    <p:sldId id="845" r:id="rId104"/>
    <p:sldId id="846" r:id="rId105"/>
    <p:sldId id="847" r:id="rId106"/>
    <p:sldId id="848" r:id="rId107"/>
    <p:sldId id="849" r:id="rId108"/>
    <p:sldId id="600" r:id="rId109"/>
    <p:sldId id="285" r:id="rId110"/>
    <p:sldId id="278" r:id="rId111"/>
    <p:sldId id="286" r:id="rId112"/>
    <p:sldId id="266" r:id="rId113"/>
    <p:sldId id="267" r:id="rId114"/>
    <p:sldId id="290" r:id="rId115"/>
    <p:sldId id="291" r:id="rId116"/>
    <p:sldId id="292" r:id="rId117"/>
    <p:sldId id="293" r:id="rId118"/>
    <p:sldId id="295" r:id="rId119"/>
    <p:sldId id="850" r:id="rId120"/>
    <p:sldId id="296" r:id="rId121"/>
    <p:sldId id="297" r:id="rId122"/>
    <p:sldId id="601" r:id="rId123"/>
    <p:sldId id="302" r:id="rId124"/>
    <p:sldId id="305" r:id="rId125"/>
    <p:sldId id="303" r:id="rId126"/>
    <p:sldId id="304" r:id="rId127"/>
    <p:sldId id="306" r:id="rId128"/>
    <p:sldId id="307" r:id="rId129"/>
    <p:sldId id="308" r:id="rId130"/>
    <p:sldId id="625" r:id="rId131"/>
    <p:sldId id="626" r:id="rId132"/>
    <p:sldId id="627" r:id="rId133"/>
    <p:sldId id="628" r:id="rId134"/>
    <p:sldId id="629" r:id="rId135"/>
    <p:sldId id="309" r:id="rId136"/>
    <p:sldId id="311" r:id="rId137"/>
    <p:sldId id="312" r:id="rId138"/>
    <p:sldId id="630" r:id="rId139"/>
    <p:sldId id="637" r:id="rId140"/>
    <p:sldId id="655" r:id="rId141"/>
    <p:sldId id="870" r:id="rId142"/>
    <p:sldId id="871" r:id="rId143"/>
    <p:sldId id="872" r:id="rId144"/>
    <p:sldId id="873" r:id="rId145"/>
    <p:sldId id="874" r:id="rId146"/>
    <p:sldId id="882" r:id="rId147"/>
    <p:sldId id="875" r:id="rId148"/>
    <p:sldId id="876" r:id="rId149"/>
    <p:sldId id="877" r:id="rId150"/>
    <p:sldId id="878" r:id="rId151"/>
    <p:sldId id="320" r:id="rId152"/>
    <p:sldId id="665" r:id="rId153"/>
    <p:sldId id="346" r:id="rId154"/>
    <p:sldId id="347" r:id="rId155"/>
    <p:sldId id="377" r:id="rId156"/>
    <p:sldId id="348" r:id="rId157"/>
    <p:sldId id="349" r:id="rId158"/>
    <p:sldId id="666" r:id="rId159"/>
    <p:sldId id="380" r:id="rId160"/>
    <p:sldId id="350" r:id="rId161"/>
    <p:sldId id="667" r:id="rId162"/>
    <p:sldId id="382" r:id="rId163"/>
    <p:sldId id="352" r:id="rId164"/>
    <p:sldId id="353" r:id="rId165"/>
    <p:sldId id="354" r:id="rId166"/>
    <p:sldId id="383" r:id="rId167"/>
    <p:sldId id="355" r:id="rId168"/>
    <p:sldId id="351" r:id="rId169"/>
    <p:sldId id="356" r:id="rId170"/>
    <p:sldId id="883" r:id="rId171"/>
    <p:sldId id="885" r:id="rId172"/>
    <p:sldId id="357" r:id="rId173"/>
    <p:sldId id="389" r:id="rId174"/>
    <p:sldId id="362" r:id="rId175"/>
    <p:sldId id="886" r:id="rId176"/>
    <p:sldId id="887" r:id="rId177"/>
    <p:sldId id="888" r:id="rId178"/>
    <p:sldId id="889" r:id="rId179"/>
    <p:sldId id="361" r:id="rId180"/>
    <p:sldId id="360" r:id="rId181"/>
    <p:sldId id="359" r:id="rId182"/>
    <p:sldId id="391" r:id="rId183"/>
    <p:sldId id="358" r:id="rId184"/>
    <p:sldId id="392" r:id="rId185"/>
    <p:sldId id="373" r:id="rId186"/>
    <p:sldId id="375" r:id="rId187"/>
    <p:sldId id="376" r:id="rId188"/>
    <p:sldId id="862" r:id="rId189"/>
    <p:sldId id="890" r:id="rId190"/>
    <p:sldId id="863" r:id="rId191"/>
    <p:sldId id="891" r:id="rId192"/>
    <p:sldId id="892" r:id="rId193"/>
    <p:sldId id="893" r:id="rId194"/>
    <p:sldId id="866" r:id="rId195"/>
    <p:sldId id="868" r:id="rId196"/>
  </p:sldIdLst>
  <p:sldSz cx="12192000" cy="6858000"/>
  <p:notesSz cx="7105650" cy="102362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50" autoAdjust="0"/>
    <p:restoredTop sz="92101" autoAdjust="0"/>
  </p:normalViewPr>
  <p:slideViewPr>
    <p:cSldViewPr snapToGrid="0">
      <p:cViewPr varScale="1">
        <p:scale>
          <a:sx n="74" d="100"/>
          <a:sy n="74" d="100"/>
        </p:scale>
        <p:origin x="-73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slide" Target="slides/slide153.xml"/><Relationship Id="rId170" Type="http://schemas.openxmlformats.org/officeDocument/2006/relationships/slide" Target="slides/slide164.xml"/><Relationship Id="rId191" Type="http://schemas.openxmlformats.org/officeDocument/2006/relationships/slide" Target="slides/slide185.xml"/><Relationship Id="rId196" Type="http://schemas.openxmlformats.org/officeDocument/2006/relationships/slide" Target="slides/slide190.xml"/><Relationship Id="rId200" Type="http://schemas.openxmlformats.org/officeDocument/2006/relationships/theme" Target="theme/theme1.xml"/><Relationship Id="rId16" Type="http://schemas.openxmlformats.org/officeDocument/2006/relationships/slide" Target="slides/slide10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28" Type="http://schemas.openxmlformats.org/officeDocument/2006/relationships/slide" Target="slides/slide122.xml"/><Relationship Id="rId144" Type="http://schemas.openxmlformats.org/officeDocument/2006/relationships/slide" Target="slides/slide138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4.xml"/><Relationship Id="rId95" Type="http://schemas.openxmlformats.org/officeDocument/2006/relationships/slide" Target="slides/slide89.xml"/><Relationship Id="rId160" Type="http://schemas.openxmlformats.org/officeDocument/2006/relationships/slide" Target="slides/slide154.xml"/><Relationship Id="rId165" Type="http://schemas.openxmlformats.org/officeDocument/2006/relationships/slide" Target="slides/slide159.xml"/><Relationship Id="rId181" Type="http://schemas.openxmlformats.org/officeDocument/2006/relationships/slide" Target="slides/slide175.xml"/><Relationship Id="rId186" Type="http://schemas.openxmlformats.org/officeDocument/2006/relationships/slide" Target="slides/slide180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18" Type="http://schemas.openxmlformats.org/officeDocument/2006/relationships/slide" Target="slides/slide112.xml"/><Relationship Id="rId134" Type="http://schemas.openxmlformats.org/officeDocument/2006/relationships/slide" Target="slides/slide128.xml"/><Relationship Id="rId139" Type="http://schemas.openxmlformats.org/officeDocument/2006/relationships/slide" Target="slides/slide133.xml"/><Relationship Id="rId80" Type="http://schemas.openxmlformats.org/officeDocument/2006/relationships/slide" Target="slides/slide74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55" Type="http://schemas.openxmlformats.org/officeDocument/2006/relationships/slide" Target="slides/slide149.xml"/><Relationship Id="rId171" Type="http://schemas.openxmlformats.org/officeDocument/2006/relationships/slide" Target="slides/slide165.xml"/><Relationship Id="rId176" Type="http://schemas.openxmlformats.org/officeDocument/2006/relationships/slide" Target="slides/slide170.xml"/><Relationship Id="rId192" Type="http://schemas.openxmlformats.org/officeDocument/2006/relationships/slide" Target="slides/slide186.xml"/><Relationship Id="rId197" Type="http://schemas.openxmlformats.org/officeDocument/2006/relationships/notesMaster" Target="notesMasters/notesMaster1.xml"/><Relationship Id="rId201" Type="http://schemas.openxmlformats.org/officeDocument/2006/relationships/tableStyles" Target="tableStyles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08" Type="http://schemas.openxmlformats.org/officeDocument/2006/relationships/slide" Target="slides/slide102.xml"/><Relationship Id="rId124" Type="http://schemas.openxmlformats.org/officeDocument/2006/relationships/slide" Target="slides/slide118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91" Type="http://schemas.openxmlformats.org/officeDocument/2006/relationships/slide" Target="slides/slide85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45" Type="http://schemas.openxmlformats.org/officeDocument/2006/relationships/slide" Target="slides/slide139.xml"/><Relationship Id="rId161" Type="http://schemas.openxmlformats.org/officeDocument/2006/relationships/slide" Target="slides/slide155.xml"/><Relationship Id="rId166" Type="http://schemas.openxmlformats.org/officeDocument/2006/relationships/slide" Target="slides/slide160.xml"/><Relationship Id="rId182" Type="http://schemas.openxmlformats.org/officeDocument/2006/relationships/slide" Target="slides/slide176.xml"/><Relationship Id="rId187" Type="http://schemas.openxmlformats.org/officeDocument/2006/relationships/slide" Target="slides/slide18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35" Type="http://schemas.openxmlformats.org/officeDocument/2006/relationships/slide" Target="slides/slide129.xml"/><Relationship Id="rId151" Type="http://schemas.openxmlformats.org/officeDocument/2006/relationships/slide" Target="slides/slide145.xml"/><Relationship Id="rId156" Type="http://schemas.openxmlformats.org/officeDocument/2006/relationships/slide" Target="slides/slide150.xml"/><Relationship Id="rId177" Type="http://schemas.openxmlformats.org/officeDocument/2006/relationships/slide" Target="slides/slide171.xml"/><Relationship Id="rId198" Type="http://schemas.openxmlformats.org/officeDocument/2006/relationships/presProps" Target="presProps.xml"/><Relationship Id="rId172" Type="http://schemas.openxmlformats.org/officeDocument/2006/relationships/slide" Target="slides/slide166.xml"/><Relationship Id="rId193" Type="http://schemas.openxmlformats.org/officeDocument/2006/relationships/slide" Target="slides/slide187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167" Type="http://schemas.openxmlformats.org/officeDocument/2006/relationships/slide" Target="slides/slide161.xml"/><Relationship Id="rId188" Type="http://schemas.openxmlformats.org/officeDocument/2006/relationships/slide" Target="slides/slide182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162" Type="http://schemas.openxmlformats.org/officeDocument/2006/relationships/slide" Target="slides/slide156.xml"/><Relationship Id="rId183" Type="http://schemas.openxmlformats.org/officeDocument/2006/relationships/slide" Target="slides/slide17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slide" Target="slides/slide151.xml"/><Relationship Id="rId178" Type="http://schemas.openxmlformats.org/officeDocument/2006/relationships/slide" Target="slides/slide172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73" Type="http://schemas.openxmlformats.org/officeDocument/2006/relationships/slide" Target="slides/slide167.xml"/><Relationship Id="rId194" Type="http://schemas.openxmlformats.org/officeDocument/2006/relationships/slide" Target="slides/slide188.xml"/><Relationship Id="rId199" Type="http://schemas.openxmlformats.org/officeDocument/2006/relationships/viewProps" Target="viewProps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168" Type="http://schemas.openxmlformats.org/officeDocument/2006/relationships/slide" Target="slides/slide16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163" Type="http://schemas.openxmlformats.org/officeDocument/2006/relationships/slide" Target="slides/slide157.xml"/><Relationship Id="rId184" Type="http://schemas.openxmlformats.org/officeDocument/2006/relationships/slide" Target="slides/slide178.xml"/><Relationship Id="rId189" Type="http://schemas.openxmlformats.org/officeDocument/2006/relationships/slide" Target="slides/slide183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slide" Target="slides/slide152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74" Type="http://schemas.openxmlformats.org/officeDocument/2006/relationships/slide" Target="slides/slide168.xml"/><Relationship Id="rId179" Type="http://schemas.openxmlformats.org/officeDocument/2006/relationships/slide" Target="slides/slide173.xml"/><Relationship Id="rId195" Type="http://schemas.openxmlformats.org/officeDocument/2006/relationships/slide" Target="slides/slide189.xml"/><Relationship Id="rId190" Type="http://schemas.openxmlformats.org/officeDocument/2006/relationships/slide" Target="slides/slide184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164" Type="http://schemas.openxmlformats.org/officeDocument/2006/relationships/slide" Target="slides/slide158.xml"/><Relationship Id="rId169" Type="http://schemas.openxmlformats.org/officeDocument/2006/relationships/slide" Target="slides/slide163.xml"/><Relationship Id="rId185" Type="http://schemas.openxmlformats.org/officeDocument/2006/relationships/slide" Target="slides/slide17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80" Type="http://schemas.openxmlformats.org/officeDocument/2006/relationships/slide" Target="slides/slide174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75" Type="http://schemas.openxmlformats.org/officeDocument/2006/relationships/slide" Target="slides/slide16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115" cy="513588"/>
          </a:xfrm>
          <a:prstGeom prst="rect">
            <a:avLst/>
          </a:prstGeom>
        </p:spPr>
        <p:txBody>
          <a:bodyPr vert="horz" lIns="99094" tIns="49547" rIns="99094" bIns="49547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4024891" y="0"/>
            <a:ext cx="3079115" cy="513588"/>
          </a:xfrm>
          <a:prstGeom prst="rect">
            <a:avLst/>
          </a:prstGeom>
        </p:spPr>
        <p:txBody>
          <a:bodyPr vert="horz" lIns="99094" tIns="49547" rIns="99094" bIns="49547" rtlCol="0"/>
          <a:lstStyle>
            <a:lvl1pPr algn="r">
              <a:defRPr sz="1300"/>
            </a:lvl1pPr>
          </a:lstStyle>
          <a:p>
            <a:fld id="{F68BDC48-584A-4424-8259-2B625FA94B6C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94" tIns="49547" rIns="99094" bIns="49547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10565" y="4926171"/>
            <a:ext cx="5684520" cy="4030504"/>
          </a:xfrm>
          <a:prstGeom prst="rect">
            <a:avLst/>
          </a:prstGeom>
        </p:spPr>
        <p:txBody>
          <a:bodyPr vert="horz" lIns="99094" tIns="49547" rIns="99094" bIns="49547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722614"/>
            <a:ext cx="3079115" cy="513587"/>
          </a:xfrm>
          <a:prstGeom prst="rect">
            <a:avLst/>
          </a:prstGeom>
        </p:spPr>
        <p:txBody>
          <a:bodyPr vert="horz" lIns="99094" tIns="49547" rIns="99094" bIns="49547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4024891" y="9722614"/>
            <a:ext cx="3079115" cy="513587"/>
          </a:xfrm>
          <a:prstGeom prst="rect">
            <a:avLst/>
          </a:prstGeom>
        </p:spPr>
        <p:txBody>
          <a:bodyPr vert="horz" lIns="99094" tIns="49547" rIns="99094" bIns="49547" rtlCol="0" anchor="b"/>
          <a:lstStyle>
            <a:lvl1pPr algn="r">
              <a:defRPr sz="1300"/>
            </a:lvl1pPr>
          </a:lstStyle>
          <a:p>
            <a:fld id="{6BBE5329-053A-4AAA-A4E4-D37A26BA6C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480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E5329-053A-4AAA-A4E4-D37A26BA6CCF}" type="slidenum">
              <a:rPr lang="tr-TR" smtClean="0"/>
              <a:t>146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951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74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67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241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097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415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500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4369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708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535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8591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3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80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243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8778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553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863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55636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049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0731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9666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0937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493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1923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90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685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85966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4430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0524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90464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1812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9509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659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02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9560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444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897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4519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1546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7686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9854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771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4498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1648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16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267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21012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1276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717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8350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6914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4997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3970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24770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060952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65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04206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1458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8185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5979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9148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246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8967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18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30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831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58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65B45-DA01-42F4-8E5C-7047D12213E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D498-67C4-4C57-8343-67D84CED96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30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3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11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6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8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rgbClr val="7030A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27051" y="661181"/>
            <a:ext cx="9144000" cy="1027508"/>
          </a:xfrm>
        </p:spPr>
        <p:txBody>
          <a:bodyPr/>
          <a:lstStyle/>
          <a:p>
            <a:r>
              <a:rPr lang="tr-TR" dirty="0" smtClean="0"/>
              <a:t>Laboratuvar Hayvanları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3999" y="5322627"/>
            <a:ext cx="10199427" cy="1351128"/>
          </a:xfrm>
        </p:spPr>
        <p:txBody>
          <a:bodyPr>
            <a:normAutofit/>
          </a:bodyPr>
          <a:lstStyle/>
          <a:p>
            <a:pPr algn="r"/>
            <a:r>
              <a:rPr lang="tr-TR" dirty="0" smtClean="0"/>
              <a:t>Yrd. Doç. Dr. Buğra GENÇ</a:t>
            </a:r>
          </a:p>
          <a:p>
            <a:pPr algn="r"/>
            <a:r>
              <a:rPr lang="tr-TR" dirty="0" smtClean="0"/>
              <a:t>OMÜ Veteriner Fakültesi</a:t>
            </a:r>
          </a:p>
          <a:p>
            <a:pPr algn="r"/>
            <a:r>
              <a:rPr lang="tr-TR" dirty="0" smtClean="0"/>
              <a:t>Laboratuvar Hayvanları A.D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210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0152" y="128789"/>
            <a:ext cx="11114468" cy="6581104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2- Düzenli Çiftleştirme Grupları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H</a:t>
            </a:r>
            <a:r>
              <a:rPr lang="tr-TR" dirty="0" smtClean="0"/>
              <a:t>ayvanlar </a:t>
            </a:r>
            <a:r>
              <a:rPr lang="tr-TR" dirty="0"/>
              <a:t>belirli dönemlerde bir araya </a:t>
            </a:r>
            <a:r>
              <a:rPr lang="tr-TR" dirty="0" smtClean="0"/>
              <a:t>getirilir.</a:t>
            </a:r>
          </a:p>
          <a:p>
            <a:r>
              <a:rPr lang="tr-TR" dirty="0" smtClean="0"/>
              <a:t> </a:t>
            </a:r>
            <a:r>
              <a:rPr lang="tr-TR" b="1" dirty="0">
                <a:solidFill>
                  <a:srgbClr val="FF0000"/>
                </a:solidFill>
              </a:rPr>
              <a:t>2.1- Elde çiftleştirme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/>
              <a:t>1 dişi 1 erkek çiftleştirilir</a:t>
            </a:r>
          </a:p>
          <a:p>
            <a:r>
              <a:rPr lang="tr-TR" dirty="0" smtClean="0"/>
              <a:t>Gebelik sonrası ayrılır </a:t>
            </a:r>
          </a:p>
          <a:p>
            <a:r>
              <a:rPr lang="tr-TR" dirty="0" smtClean="0"/>
              <a:t>Anne yavru birlikte yaşar.</a:t>
            </a:r>
          </a:p>
          <a:p>
            <a:r>
              <a:rPr lang="tr-TR" dirty="0" smtClean="0"/>
              <a:t>Sonradan hayvan eklenmez</a:t>
            </a:r>
          </a:p>
          <a:p>
            <a:r>
              <a:rPr lang="tr-TR" dirty="0" smtClean="0"/>
              <a:t>Avantaj: kavgaların önüne geçmede etkili.</a:t>
            </a:r>
          </a:p>
          <a:p>
            <a:r>
              <a:rPr lang="tr-TR" b="1" dirty="0">
                <a:solidFill>
                  <a:srgbClr val="FF0000"/>
                </a:solidFill>
              </a:rPr>
              <a:t>2.2- Harem sistemi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1-2 erkek ve 8-10 dişi </a:t>
            </a:r>
            <a:r>
              <a:rPr lang="tr-TR" dirty="0" err="1" smtClean="0"/>
              <a:t>fertilite</a:t>
            </a:r>
            <a:r>
              <a:rPr lang="tr-TR" dirty="0" smtClean="0"/>
              <a:t> öncesi grup oluşur.</a:t>
            </a:r>
          </a:p>
          <a:p>
            <a:r>
              <a:rPr lang="tr-TR" dirty="0" smtClean="0"/>
              <a:t>Gebelik takibi</a:t>
            </a:r>
          </a:p>
          <a:p>
            <a:r>
              <a:rPr lang="tr-TR" dirty="0" smtClean="0"/>
              <a:t>Prenatal 1-2 gün kala dişi ayrılır.</a:t>
            </a:r>
          </a:p>
          <a:p>
            <a:r>
              <a:rPr lang="tr-TR" dirty="0" smtClean="0"/>
              <a:t>Doğum ayrı kafeste olur</a:t>
            </a:r>
          </a:p>
          <a:p>
            <a:r>
              <a:rPr lang="tr-TR" dirty="0" smtClean="0"/>
              <a:t>Sütten kesim sonrası anne geri döner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554773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0" y="0"/>
            <a:ext cx="11281893" cy="685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err="1" smtClean="0"/>
              <a:t>Herbivor</a:t>
            </a:r>
            <a:r>
              <a:rPr lang="tr-TR" sz="2400" dirty="0" smtClean="0"/>
              <a:t> ad-</a:t>
            </a:r>
            <a:r>
              <a:rPr lang="tr-TR" sz="2400" dirty="0" err="1" smtClean="0"/>
              <a:t>libitum</a:t>
            </a:r>
            <a:endParaRPr lang="tr-TR" sz="2400" dirty="0" smtClean="0"/>
          </a:p>
          <a:p>
            <a:r>
              <a:rPr lang="tr-TR" sz="2400" dirty="0" err="1" smtClean="0"/>
              <a:t>Pre-ruminant</a:t>
            </a:r>
            <a:endParaRPr lang="tr-TR" sz="2400" dirty="0" smtClean="0"/>
          </a:p>
          <a:p>
            <a:r>
              <a:rPr lang="tr-TR" sz="2400" dirty="0"/>
              <a:t> </a:t>
            </a:r>
            <a:r>
              <a:rPr lang="tr-TR" sz="2400" dirty="0" err="1" smtClean="0"/>
              <a:t>Sekumda</a:t>
            </a:r>
            <a:r>
              <a:rPr lang="tr-TR" sz="2400" dirty="0" smtClean="0"/>
              <a:t> </a:t>
            </a:r>
            <a:r>
              <a:rPr lang="tr-TR" sz="2400" dirty="0" err="1"/>
              <a:t>fermentasyon</a:t>
            </a:r>
            <a:r>
              <a:rPr lang="tr-TR" sz="2400" dirty="0"/>
              <a:t> </a:t>
            </a:r>
            <a:r>
              <a:rPr lang="tr-TR" sz="2400" dirty="0" smtClean="0"/>
              <a:t>etkisi (</a:t>
            </a:r>
            <a:r>
              <a:rPr lang="tr-TR" sz="2400" dirty="0" err="1" smtClean="0"/>
              <a:t>diyeter</a:t>
            </a:r>
            <a:r>
              <a:rPr lang="tr-TR" sz="2400" dirty="0" smtClean="0"/>
              <a:t> </a:t>
            </a:r>
            <a:r>
              <a:rPr lang="tr-TR" sz="2400" dirty="0"/>
              <a:t>selülozun kısmi parçalanması, yağ asitlerinin üretimi, amino asit yapımı ve proteinlerden </a:t>
            </a:r>
            <a:r>
              <a:rPr lang="tr-TR" sz="2400" dirty="0" err="1" smtClean="0"/>
              <a:t>yararlanım</a:t>
            </a:r>
            <a:r>
              <a:rPr lang="tr-TR" sz="2400" dirty="0" smtClean="0"/>
              <a:t>) </a:t>
            </a:r>
          </a:p>
          <a:p>
            <a:r>
              <a:rPr lang="tr-TR" sz="2400" dirty="0"/>
              <a:t> </a:t>
            </a:r>
            <a:r>
              <a:rPr lang="tr-TR" sz="2400" dirty="0" smtClean="0"/>
              <a:t>Midede </a:t>
            </a:r>
            <a:r>
              <a:rPr lang="tr-TR" sz="2400" dirty="0"/>
              <a:t>ve bağırsaklarda </a:t>
            </a:r>
            <a:r>
              <a:rPr lang="tr-TR" sz="2400" dirty="0" err="1"/>
              <a:t>enzimatik</a:t>
            </a:r>
            <a:r>
              <a:rPr lang="tr-TR" sz="2400" dirty="0"/>
              <a:t> sindirim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Koprofaji</a:t>
            </a:r>
            <a:r>
              <a:rPr lang="tr-TR" sz="2400" dirty="0" smtClean="0"/>
              <a:t> şart (</a:t>
            </a:r>
            <a:r>
              <a:rPr lang="tr-TR" sz="2400" dirty="0" err="1" smtClean="0">
                <a:solidFill>
                  <a:schemeClr val="tx1"/>
                </a:solidFill>
              </a:rPr>
              <a:t>diyare</a:t>
            </a:r>
            <a:r>
              <a:rPr lang="tr-TR" sz="2400" dirty="0" smtClean="0">
                <a:solidFill>
                  <a:schemeClr val="tx1"/>
                </a:solidFill>
              </a:rPr>
              <a:t>: ölüm tehlikesi</a:t>
            </a:r>
            <a:r>
              <a:rPr lang="tr-TR" sz="2400" dirty="0" smtClean="0"/>
              <a:t>) modern yetiştiricilikte gece; yabani: gündüz</a:t>
            </a:r>
          </a:p>
          <a:p>
            <a:r>
              <a:rPr lang="tr-TR" sz="2400" dirty="0" err="1" smtClean="0"/>
              <a:t>Sekotrof</a:t>
            </a:r>
            <a:r>
              <a:rPr lang="tr-TR" sz="2400" dirty="0" smtClean="0"/>
              <a:t> </a:t>
            </a:r>
            <a:r>
              <a:rPr lang="tr-TR" sz="2400" dirty="0"/>
              <a:t>toplam gaitanın 1/3’ü </a:t>
            </a:r>
            <a:r>
              <a:rPr lang="tr-TR" sz="2400" dirty="0" smtClean="0"/>
              <a:t>(%32 K</a:t>
            </a:r>
            <a:r>
              <a:rPr lang="tr-TR" sz="2400" dirty="0"/>
              <a:t>, </a:t>
            </a:r>
            <a:r>
              <a:rPr lang="tr-TR" sz="2400" dirty="0" smtClean="0"/>
              <a:t>B </a:t>
            </a:r>
            <a:r>
              <a:rPr lang="tr-TR" sz="2400" dirty="0" err="1" smtClean="0"/>
              <a:t>vit</a:t>
            </a:r>
            <a:r>
              <a:rPr lang="tr-TR" sz="2400" dirty="0" smtClean="0"/>
              <a:t> zengin </a:t>
            </a:r>
            <a:r>
              <a:rPr lang="tr-TR" sz="2400" dirty="0"/>
              <a:t>ve </a:t>
            </a:r>
            <a:r>
              <a:rPr lang="tr-TR" sz="2400" dirty="0" smtClean="0"/>
              <a:t>% 30 KM %70 su) </a:t>
            </a:r>
          </a:p>
          <a:p>
            <a:r>
              <a:rPr lang="tr-TR" sz="2400" dirty="0" err="1"/>
              <a:t>Koprofaji</a:t>
            </a:r>
            <a:r>
              <a:rPr lang="tr-TR" sz="2400" dirty="0"/>
              <a:t> ilk diyetin tüketiminden 8-12 saat sonra başlar. </a:t>
            </a:r>
            <a:endParaRPr lang="tr-TR" sz="2400" dirty="0" smtClean="0"/>
          </a:p>
          <a:p>
            <a:r>
              <a:rPr lang="tr-TR" sz="2400" dirty="0"/>
              <a:t>Biyolojik olarak sütten kesim sonrası dönem olan 3 haftalık yaşta </a:t>
            </a:r>
            <a:r>
              <a:rPr lang="tr-TR" sz="2400" dirty="0" smtClean="0"/>
              <a:t>başlamaktadır</a:t>
            </a:r>
          </a:p>
          <a:p>
            <a:endParaRPr lang="tr-TR" sz="2400" dirty="0" smtClean="0"/>
          </a:p>
          <a:p>
            <a:r>
              <a:rPr lang="es-ES" sz="2400" dirty="0"/>
              <a:t>125-150 gram yem (max 400) ve 250-300 ml su tüketir (ad libitum). </a:t>
            </a:r>
            <a:endParaRPr lang="tr-TR" sz="2400" dirty="0" smtClean="0"/>
          </a:p>
          <a:p>
            <a:r>
              <a:rPr lang="tr-TR" sz="2400" dirty="0" smtClean="0"/>
              <a:t>İlk </a:t>
            </a:r>
            <a:r>
              <a:rPr lang="tr-TR" sz="2400" dirty="0"/>
              <a:t>15 gün sadece anne </a:t>
            </a:r>
            <a:r>
              <a:rPr lang="tr-TR" sz="2400" dirty="0" smtClean="0"/>
              <a:t>sütü, </a:t>
            </a:r>
          </a:p>
          <a:p>
            <a:r>
              <a:rPr lang="tr-TR" sz="2400" dirty="0" smtClean="0"/>
              <a:t>15</a:t>
            </a:r>
            <a:r>
              <a:rPr lang="tr-TR" sz="2400" dirty="0"/>
              <a:t>. günden sonra anne </a:t>
            </a:r>
            <a:r>
              <a:rPr lang="tr-TR" sz="2400" dirty="0" err="1"/>
              <a:t>sütü+pelet</a:t>
            </a:r>
            <a:r>
              <a:rPr lang="tr-TR" sz="2400" dirty="0"/>
              <a:t> (annenin tükettiğin %5’i), </a:t>
            </a:r>
            <a:endParaRPr lang="tr-TR" sz="2400" dirty="0" smtClean="0"/>
          </a:p>
          <a:p>
            <a:r>
              <a:rPr lang="tr-TR" sz="2400" dirty="0" smtClean="0"/>
              <a:t>20</a:t>
            </a:r>
            <a:r>
              <a:rPr lang="tr-TR" sz="2400" dirty="0"/>
              <a:t>. günden sonra </a:t>
            </a:r>
            <a:r>
              <a:rPr lang="tr-TR" sz="2400" dirty="0" err="1"/>
              <a:t>koprofaji</a:t>
            </a:r>
            <a:r>
              <a:rPr lang="tr-TR" sz="2400" dirty="0"/>
              <a:t> + </a:t>
            </a:r>
            <a:r>
              <a:rPr lang="tr-TR" sz="2400" dirty="0" err="1"/>
              <a:t>pelet</a:t>
            </a:r>
            <a:r>
              <a:rPr lang="tr-TR" sz="2400" dirty="0"/>
              <a:t> yem </a:t>
            </a:r>
            <a:endParaRPr lang="tr-TR" sz="2400" dirty="0" smtClean="0"/>
          </a:p>
          <a:p>
            <a:r>
              <a:rPr lang="tr-TR" sz="2400" dirty="0" smtClean="0"/>
              <a:t>Sütten </a:t>
            </a:r>
            <a:r>
              <a:rPr lang="tr-TR" sz="2400" dirty="0"/>
              <a:t>kesim sonrasında </a:t>
            </a:r>
            <a:r>
              <a:rPr lang="tr-TR" sz="2400" dirty="0" err="1"/>
              <a:t>pelet</a:t>
            </a:r>
            <a:r>
              <a:rPr lang="tr-TR" sz="2400" dirty="0"/>
              <a:t> + kuru ot </a:t>
            </a:r>
            <a:r>
              <a:rPr lang="tr-TR" sz="2400" dirty="0" smtClean="0"/>
              <a:t>??? Ya da sadece </a:t>
            </a:r>
            <a:r>
              <a:rPr lang="tr-TR" sz="2400" dirty="0" err="1" smtClean="0"/>
              <a:t>pelet</a:t>
            </a:r>
            <a:r>
              <a:rPr lang="tr-TR" sz="2400" dirty="0" smtClean="0"/>
              <a:t> %50 HS içeren</a:t>
            </a:r>
            <a:endParaRPr lang="tr-TR" sz="2400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7534141" y="0"/>
            <a:ext cx="3747752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/>
              <a:t>Tavşanların Beslenmesi</a:t>
            </a:r>
          </a:p>
        </p:txBody>
      </p:sp>
    </p:spTree>
    <p:extLst>
      <p:ext uri="{BB962C8B-B14F-4D97-AF65-F5344CB8AC3E}">
        <p14:creationId xmlns:p14="http://schemas.microsoft.com/office/powerpoint/2010/main" val="397243313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0" y="0"/>
            <a:ext cx="11269013" cy="67614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45194"/>
              </p:ext>
            </p:extLst>
          </p:nvPr>
        </p:nvGraphicFramePr>
        <p:xfrm>
          <a:off x="811367" y="437884"/>
          <a:ext cx="9311427" cy="5666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3785"/>
                <a:gridCol w="1483745"/>
                <a:gridCol w="1456003"/>
                <a:gridCol w="1602938"/>
                <a:gridCol w="1304956"/>
              </a:tblGrid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Büyüme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Yaşama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Gebelik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Laktasyon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Sindirilebilir enerji (kcal)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2500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2100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2500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2500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Toplam sindirilebilir madde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65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55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58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70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HS(%)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10-12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10-12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10-12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HY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HP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Ca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0.4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0.45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solidFill>
                            <a:srgbClr val="FF0000"/>
                          </a:solidFill>
                          <a:effectLst/>
                        </a:rPr>
                        <a:t>0.75</a:t>
                      </a:r>
                      <a:endParaRPr lang="tr-TR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P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0.22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0.37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0.5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Mg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300-400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300-400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300-400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300-400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K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0.6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0.6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Na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0.2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Cu (mg)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Mn (mg)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8.5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2.5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2.5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2.5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A vit (IU)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580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1160 (en az)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E vit (mg)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40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40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K vit (mg)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>
                          <a:effectLst/>
                        </a:rPr>
                        <a:t>0.2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00425" algn="l"/>
                        </a:tabLs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0177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0" y="0"/>
            <a:ext cx="11294772" cy="67485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 smtClean="0"/>
              <a:t>En </a:t>
            </a:r>
            <a:r>
              <a:rPr lang="tr-TR" sz="2800" dirty="0"/>
              <a:t>çok kullanılan enerji kaynağı </a:t>
            </a:r>
            <a:r>
              <a:rPr lang="tr-TR" sz="2800" dirty="0" smtClean="0"/>
              <a:t>Tahıl taneleri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Protein kaynağı </a:t>
            </a:r>
            <a:r>
              <a:rPr lang="tr-TR" sz="2800" dirty="0" smtClean="0"/>
              <a:t>küspe </a:t>
            </a:r>
            <a:r>
              <a:rPr lang="tr-TR" sz="2800" dirty="0"/>
              <a:t>ve </a:t>
            </a:r>
            <a:r>
              <a:rPr lang="tr-TR" sz="2800" dirty="0" err="1"/>
              <a:t>baklagil</a:t>
            </a:r>
            <a:r>
              <a:rPr lang="tr-TR" sz="2800" dirty="0"/>
              <a:t> </a:t>
            </a:r>
            <a:r>
              <a:rPr lang="tr-TR" sz="2800" dirty="0" smtClean="0"/>
              <a:t>taneleri</a:t>
            </a:r>
          </a:p>
          <a:p>
            <a:r>
              <a:rPr lang="tr-TR" sz="2800" dirty="0" smtClean="0"/>
              <a:t>Gençler için amino </a:t>
            </a:r>
            <a:r>
              <a:rPr lang="tr-TR" sz="2800" dirty="0"/>
              <a:t>asitlerden özellikle </a:t>
            </a:r>
            <a:r>
              <a:rPr lang="tr-TR" sz="2800" dirty="0" err="1"/>
              <a:t>metiyonin</a:t>
            </a:r>
            <a:r>
              <a:rPr lang="tr-TR" sz="2800" dirty="0"/>
              <a:t>, sistin, </a:t>
            </a:r>
            <a:r>
              <a:rPr lang="tr-TR" sz="2800" dirty="0" err="1"/>
              <a:t>lizin</a:t>
            </a:r>
            <a:r>
              <a:rPr lang="tr-TR" sz="2800" dirty="0"/>
              <a:t>, </a:t>
            </a:r>
            <a:r>
              <a:rPr lang="tr-TR" sz="2800" dirty="0" err="1"/>
              <a:t>arjinin</a:t>
            </a:r>
            <a:r>
              <a:rPr lang="tr-T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374037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160000" cy="3627661"/>
          </a:xfrm>
        </p:spPr>
        <p:txBody>
          <a:bodyPr/>
          <a:lstStyle/>
          <a:p>
            <a:pPr algn="ctr"/>
            <a:r>
              <a:rPr lang="tr-TR" sz="6600" dirty="0" smtClean="0"/>
              <a:t>BİYOETİK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82874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25064" cy="1274174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475" y="956603"/>
            <a:ext cx="11254153" cy="590139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tr-TR" sz="2400" dirty="0" smtClean="0"/>
              <a:t>Dünyada kullanılan laboratuvar hayvanı sayısı farklı kaynaklarda  çok farklı belirtilebilmektedir.</a:t>
            </a:r>
          </a:p>
          <a:p>
            <a:pPr marL="114300" indent="0">
              <a:buNone/>
            </a:pPr>
            <a:r>
              <a:rPr lang="tr-TR" sz="2400" dirty="0" smtClean="0"/>
              <a:t>-gelenek</a:t>
            </a:r>
            <a:r>
              <a:rPr lang="tr-TR" sz="2400" dirty="0"/>
              <a:t>, </a:t>
            </a:r>
            <a:endParaRPr lang="tr-TR" sz="2400" dirty="0" smtClean="0"/>
          </a:p>
          <a:p>
            <a:pPr marL="114300" indent="0">
              <a:buNone/>
            </a:pPr>
            <a:r>
              <a:rPr lang="tr-TR" sz="2400" dirty="0"/>
              <a:t>-</a:t>
            </a:r>
            <a:r>
              <a:rPr lang="tr-TR" sz="2400" dirty="0" smtClean="0"/>
              <a:t>politika</a:t>
            </a:r>
            <a:r>
              <a:rPr lang="tr-TR" sz="2400" dirty="0"/>
              <a:t>, </a:t>
            </a:r>
            <a:endParaRPr lang="tr-TR" sz="2400" dirty="0" smtClean="0"/>
          </a:p>
          <a:p>
            <a:pPr marL="114300" indent="0">
              <a:buNone/>
            </a:pPr>
            <a:r>
              <a:rPr lang="tr-TR" sz="2400" dirty="0"/>
              <a:t>-</a:t>
            </a:r>
            <a:r>
              <a:rPr lang="tr-TR" sz="2400" dirty="0" smtClean="0"/>
              <a:t>finans </a:t>
            </a:r>
            <a:r>
              <a:rPr lang="tr-TR" sz="2400" dirty="0"/>
              <a:t>ve kültür farklılıkları </a:t>
            </a:r>
            <a:endParaRPr lang="tr-TR" sz="2400" dirty="0" smtClean="0"/>
          </a:p>
          <a:p>
            <a:pPr marL="114300" indent="0">
              <a:buNone/>
            </a:pPr>
            <a:endParaRPr lang="tr-TR" sz="2400" dirty="0"/>
          </a:p>
          <a:p>
            <a:pPr marL="114300" indent="0">
              <a:buNone/>
            </a:pPr>
            <a:r>
              <a:rPr lang="tr-TR" sz="2400" dirty="0" smtClean="0"/>
              <a:t>Doku ve organların sayılmaması, </a:t>
            </a:r>
          </a:p>
          <a:p>
            <a:pPr marL="114300" indent="0">
              <a:buNone/>
            </a:pPr>
            <a:r>
              <a:rPr lang="tr-TR" sz="2400" dirty="0" smtClean="0"/>
              <a:t>Uygun olmayan cinsiyetlerin itlafı,</a:t>
            </a:r>
          </a:p>
          <a:p>
            <a:pPr marL="114300" indent="0">
              <a:buNone/>
            </a:pPr>
            <a:r>
              <a:rPr lang="tr-TR" sz="2400" dirty="0" smtClean="0"/>
              <a:t>Stok kaydının tutulmaması,</a:t>
            </a:r>
          </a:p>
          <a:p>
            <a:pPr marL="114300" indent="0">
              <a:buNone/>
            </a:pPr>
            <a:r>
              <a:rPr lang="tr-TR" sz="2400" dirty="0" smtClean="0"/>
              <a:t>İstenmeyen GM itlafı,</a:t>
            </a:r>
          </a:p>
          <a:p>
            <a:pPr marL="114300" indent="0">
              <a:buNone/>
            </a:pPr>
            <a:r>
              <a:rPr lang="tr-TR" sz="2400" dirty="0" smtClean="0"/>
              <a:t>Ekonomi,</a:t>
            </a:r>
          </a:p>
          <a:p>
            <a:pPr marL="114300" indent="0">
              <a:buNone/>
            </a:pPr>
            <a:r>
              <a:rPr lang="tr-TR" sz="2400" dirty="0" smtClean="0"/>
              <a:t>Bilimsel alt yapının oturmaması.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8211084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015" y="1600200"/>
            <a:ext cx="10558585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tr-TR" sz="3600" dirty="0" err="1" smtClean="0"/>
              <a:t>Liechtenstein</a:t>
            </a:r>
            <a:r>
              <a:rPr lang="tr-TR" sz="3600" dirty="0" smtClean="0"/>
              <a:t>  1989-</a:t>
            </a:r>
          </a:p>
          <a:p>
            <a:pPr marL="114300" indent="0">
              <a:buNone/>
            </a:pPr>
            <a:r>
              <a:rPr lang="tr-TR" sz="3600" dirty="0" smtClean="0"/>
              <a:t>San Marino  2007-</a:t>
            </a:r>
          </a:p>
          <a:p>
            <a:pPr marL="114300" indent="0">
              <a:buNone/>
            </a:pPr>
            <a:r>
              <a:rPr lang="tr-TR" sz="3600" dirty="0" smtClean="0"/>
              <a:t>Malta  -2008</a:t>
            </a:r>
            <a:endParaRPr lang="tr-TR" sz="36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7090117" y="1330731"/>
            <a:ext cx="291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 smtClean="0"/>
              <a:t>YASAK!!!!!!!!!!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427948438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Çeşitli ülkelerde ve Türkiye’de bilimsel amaçlı kullanılan tahmini hayvan sayıları.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347227"/>
              </p:ext>
            </p:extLst>
          </p:nvPr>
        </p:nvGraphicFramePr>
        <p:xfrm>
          <a:off x="872198" y="1716250"/>
          <a:ext cx="9897401" cy="4600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3388"/>
                <a:gridCol w="2244630"/>
                <a:gridCol w="2474008"/>
                <a:gridCol w="2475375"/>
              </a:tblGrid>
              <a:tr h="511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Ülke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2005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2012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%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Birleşik Devletler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17.317.147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16.194.103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-6.49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Almanya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1.822.424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1.566.377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-14.05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Kanada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2.316.281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3.333.683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43.92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Fransa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2.325.398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2.200.152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-5.39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İtalya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896.966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781.815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-12.84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Avustralya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2.389.813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2.614.834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9.42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İspanya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595.597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900.127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51.13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Türkiye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455.692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166.339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-63.49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0525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0677" y="274638"/>
            <a:ext cx="11113477" cy="681965"/>
          </a:xfrm>
        </p:spPr>
        <p:txBody>
          <a:bodyPr/>
          <a:lstStyle/>
          <a:p>
            <a:r>
              <a:rPr lang="tr-TR" sz="2400" dirty="0"/>
              <a:t>Türkiye ve İngiltere’ de canlı hayvanlarda yapılan bilimsel çalışmaların yıllık istatistik verileri (2012)</a:t>
            </a:r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196958"/>
              </p:ext>
            </p:extLst>
          </p:nvPr>
        </p:nvGraphicFramePr>
        <p:xfrm>
          <a:off x="731521" y="956600"/>
          <a:ext cx="9875520" cy="56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1955"/>
                <a:gridCol w="2838926"/>
                <a:gridCol w="2834639"/>
              </a:tblGrid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Hayvan türü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Number (Turkey)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Number (England)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Fare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36,087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3,045,690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Rat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56,730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262,641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Balık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30,226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501,841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Kuş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18,241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138,287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Domuz, keçi, koyun,sığır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10,304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14,500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Guinea pig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1,367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26,342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Tavşan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3,360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11,895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Amfibiler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1,834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4,286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Köpek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1,675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3,554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Primat (insan dışı)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2,202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Reptil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696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Gelincik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430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Kedi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109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At ve diğer equideler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330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9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Diğer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4,955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430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39585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5084" y="175079"/>
            <a:ext cx="10160000" cy="4800600"/>
          </a:xfrm>
        </p:spPr>
        <p:txBody>
          <a:bodyPr/>
          <a:lstStyle/>
          <a:p>
            <a:r>
              <a:rPr lang="tr-TR" b="1" dirty="0"/>
              <a:t>Kurumsal niteliklerine göre laboratuvar hayvanları üreten, sağlayan ve çalışmalarında </a:t>
            </a:r>
            <a:r>
              <a:rPr lang="tr-TR" b="1" dirty="0" smtClean="0"/>
              <a:t>kullanan </a:t>
            </a:r>
            <a:r>
              <a:rPr lang="tr-TR" b="1" dirty="0"/>
              <a:t>merkezlerin sayısı</a:t>
            </a:r>
            <a:r>
              <a:rPr lang="tr-TR" b="1" dirty="0" smtClean="0"/>
              <a:t>.</a:t>
            </a:r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Çalışma </a:t>
            </a:r>
            <a:r>
              <a:rPr lang="tr-TR" b="1" dirty="0"/>
              <a:t>alanlarına göre laboratuvar hayvanı üreten, sağlayan ve çalışmalarında kullanan merkezlerin sayısı</a:t>
            </a:r>
            <a:endParaRPr lang="tr-TR" dirty="0"/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288280"/>
              </p:ext>
            </p:extLst>
          </p:nvPr>
        </p:nvGraphicFramePr>
        <p:xfrm>
          <a:off x="225084" y="1026941"/>
          <a:ext cx="10818055" cy="1858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5938"/>
                <a:gridCol w="2371247"/>
                <a:gridCol w="2153883"/>
                <a:gridCol w="3233104"/>
                <a:gridCol w="2153883"/>
              </a:tblGrid>
              <a:tr h="1169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Üniversiteye bağlı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Bakanlığa bağlı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Askeri akademilere bağlı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Özel kuruluşlar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 dirty="0">
                          <a:effectLst/>
                        </a:rPr>
                        <a:t> Sayı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81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24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12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822348"/>
              </p:ext>
            </p:extLst>
          </p:nvPr>
        </p:nvGraphicFramePr>
        <p:xfrm>
          <a:off x="506437" y="4975679"/>
          <a:ext cx="10536701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0179"/>
                <a:gridCol w="1816586"/>
                <a:gridCol w="1778923"/>
                <a:gridCol w="2491999"/>
                <a:gridCol w="2669014"/>
              </a:tblGrid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Üretim merkezi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Tedarik merkezi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Kullanım yetkili merkez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Araştırma yetkili merkez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 Sayı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82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115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119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13980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Replacement</a:t>
            </a:r>
            <a:r>
              <a:rPr lang="tr-TR" dirty="0"/>
              <a:t> (Yerine koyma-yerini alma)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947" y="1012874"/>
            <a:ext cx="6569613" cy="5387926"/>
          </a:xfrm>
        </p:spPr>
        <p:txBody>
          <a:bodyPr/>
          <a:lstStyle/>
          <a:p>
            <a:r>
              <a:rPr lang="tr-TR" sz="3600" dirty="0" smtClean="0"/>
              <a:t>Bu </a:t>
            </a:r>
            <a:r>
              <a:rPr lang="tr-TR" sz="3600" dirty="0"/>
              <a:t>kural yapılacak olan çalışmada daha az duyarlı hayvan ya da duyarsız bir materyalin kullanımını önermektedir.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480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103031"/>
            <a:ext cx="11165983" cy="6645499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Özel Metotlar</a:t>
            </a:r>
          </a:p>
          <a:p>
            <a:r>
              <a:rPr lang="tr-TR" dirty="0" smtClean="0"/>
              <a:t>sun’i </a:t>
            </a:r>
            <a:r>
              <a:rPr lang="tr-TR" dirty="0"/>
              <a:t>tohumlama, </a:t>
            </a:r>
            <a:endParaRPr lang="tr-TR" dirty="0" smtClean="0"/>
          </a:p>
          <a:p>
            <a:r>
              <a:rPr lang="tr-TR" dirty="0" smtClean="0"/>
              <a:t>donmuş </a:t>
            </a:r>
            <a:r>
              <a:rPr lang="tr-TR" dirty="0"/>
              <a:t>embriyo kullanma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embriyo transferi ve </a:t>
            </a:r>
            <a:r>
              <a:rPr lang="tr-TR" dirty="0" err="1"/>
              <a:t>histerektomi</a:t>
            </a:r>
            <a:r>
              <a:rPr lang="tr-TR" dirty="0"/>
              <a:t> </a:t>
            </a:r>
          </a:p>
          <a:p>
            <a:r>
              <a:rPr lang="tr-TR" dirty="0" smtClean="0"/>
              <a:t>Amaç: hastalıktan ari koloni oluşturma</a:t>
            </a:r>
          </a:p>
          <a:p>
            <a:r>
              <a:rPr lang="tr-TR" dirty="0" smtClean="0"/>
              <a:t>Avantaj anne dahil diğer hayvanlarla temas olmadan yavru elde etme.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37228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Tam </a:t>
            </a:r>
            <a:r>
              <a:rPr lang="tr-TR" dirty="0" err="1"/>
              <a:t>replacement</a:t>
            </a:r>
            <a:r>
              <a:rPr lang="tr-TR" dirty="0"/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2542" y="1600200"/>
            <a:ext cx="4375052" cy="48006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Herhangi </a:t>
            </a:r>
            <a:r>
              <a:rPr lang="tr-TR" sz="2800" dirty="0"/>
              <a:t>bir şekilde canlı hayvan ya da hayvandan sağlanan hücre, doku organ gerekmiyorsa yerine alternatif koyma. </a:t>
            </a:r>
            <a:r>
              <a:rPr lang="tr-TR" sz="2800" dirty="0" err="1"/>
              <a:t>Örn</a:t>
            </a:r>
            <a:r>
              <a:rPr lang="tr-TR" sz="2800" dirty="0"/>
              <a:t>: </a:t>
            </a:r>
            <a:r>
              <a:rPr lang="tr-TR" sz="2800" dirty="0" err="1"/>
              <a:t>Ames</a:t>
            </a:r>
            <a:r>
              <a:rPr lang="tr-TR" sz="2800" dirty="0"/>
              <a:t> testi (</a:t>
            </a:r>
            <a:r>
              <a:rPr lang="tr-TR" sz="2800" dirty="0" err="1"/>
              <a:t>mutajenlerin</a:t>
            </a:r>
            <a:r>
              <a:rPr lang="tr-TR" sz="2800" dirty="0"/>
              <a:t> tespiti için bakterilerin kullanılması).</a:t>
            </a:r>
          </a:p>
        </p:txBody>
      </p:sp>
    </p:spTree>
    <p:extLst>
      <p:ext uri="{BB962C8B-B14F-4D97-AF65-F5344CB8AC3E}">
        <p14:creationId xmlns:p14="http://schemas.microsoft.com/office/powerpoint/2010/main" val="277008574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Tam olmayan </a:t>
            </a:r>
            <a:r>
              <a:rPr lang="tr-TR" dirty="0" err="1"/>
              <a:t>replacement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677" y="1600200"/>
            <a:ext cx="5964701" cy="4800600"/>
          </a:xfrm>
        </p:spPr>
        <p:txBody>
          <a:bodyPr/>
          <a:lstStyle/>
          <a:p>
            <a:r>
              <a:rPr lang="tr-TR" dirty="0" smtClean="0"/>
              <a:t> </a:t>
            </a:r>
            <a:r>
              <a:rPr lang="tr-TR" sz="4000" dirty="0"/>
              <a:t>Bir ölü ya da canlı hayvandan sağlanacak olan hücre, doku, organ ya da embriyonun kullanılması. </a:t>
            </a:r>
          </a:p>
        </p:txBody>
      </p:sp>
    </p:spTree>
    <p:extLst>
      <p:ext uri="{BB962C8B-B14F-4D97-AF65-F5344CB8AC3E}">
        <p14:creationId xmlns:p14="http://schemas.microsoft.com/office/powerpoint/2010/main" val="31151458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Bilgisayar modelleri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00200"/>
            <a:ext cx="6752492" cy="48006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İn-</a:t>
            </a:r>
            <a:r>
              <a:rPr lang="tr-TR" sz="3600" dirty="0" err="1" smtClean="0"/>
              <a:t>vivo</a:t>
            </a:r>
            <a:r>
              <a:rPr lang="tr-TR" sz="3600" dirty="0" smtClean="0"/>
              <a:t> veri yeterliyse: </a:t>
            </a:r>
            <a:r>
              <a:rPr lang="tr-TR" sz="3600" dirty="0" smtClean="0">
                <a:solidFill>
                  <a:srgbClr val="FF0000"/>
                </a:solidFill>
              </a:rPr>
              <a:t>simülasyon</a:t>
            </a:r>
            <a:r>
              <a:rPr lang="tr-TR" sz="3600" dirty="0" smtClean="0"/>
              <a:t>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3589223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0"/>
            <a:ext cx="10160000" cy="928468"/>
          </a:xfrm>
        </p:spPr>
        <p:txBody>
          <a:bodyPr/>
          <a:lstStyle/>
          <a:p>
            <a:r>
              <a:rPr lang="tr-TR" dirty="0" err="1"/>
              <a:t>Reduction</a:t>
            </a:r>
            <a:r>
              <a:rPr lang="tr-TR" dirty="0"/>
              <a:t> (Sayı azaltma)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609" y="928467"/>
            <a:ext cx="10642991" cy="5795889"/>
          </a:xfrm>
        </p:spPr>
        <p:txBody>
          <a:bodyPr/>
          <a:lstStyle/>
          <a:p>
            <a:r>
              <a:rPr lang="tr-TR" dirty="0"/>
              <a:t>Çalışmalarda kullanılacak olan hayvan sayısının minimize edilmesidir. </a:t>
            </a:r>
            <a:endParaRPr lang="tr-TR" dirty="0" smtClean="0"/>
          </a:p>
          <a:p>
            <a:r>
              <a:rPr lang="tr-TR" dirty="0" smtClean="0"/>
              <a:t>Nasıl yapılır?</a:t>
            </a:r>
          </a:p>
          <a:p>
            <a:r>
              <a:rPr lang="tr-TR" dirty="0"/>
              <a:t>-</a:t>
            </a:r>
            <a:r>
              <a:rPr lang="tr-TR" dirty="0" smtClean="0"/>
              <a:t>Programın ve safhalarının dizaynı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smtClean="0"/>
              <a:t>- </a:t>
            </a:r>
            <a:r>
              <a:rPr lang="tr-TR" dirty="0"/>
              <a:t>Konu ile ilgili mümkün olan en fazla miktarda verinin önceden toplanıp deneme sayısının azaltılması: </a:t>
            </a:r>
            <a:endParaRPr lang="tr-TR" dirty="0" smtClean="0"/>
          </a:p>
          <a:p>
            <a:r>
              <a:rPr lang="tr-TR" dirty="0"/>
              <a:t>- Doku sayısının maksimum seviyede kullanılması: </a:t>
            </a:r>
            <a:endParaRPr lang="tr-TR" dirty="0" smtClean="0"/>
          </a:p>
          <a:p>
            <a:r>
              <a:rPr lang="tr-TR" dirty="0"/>
              <a:t>- Yeni hayvan yerine aynı hayvanların tekrar kullanılması: </a:t>
            </a:r>
            <a:endParaRPr lang="tr-TR" dirty="0" smtClean="0"/>
          </a:p>
          <a:p>
            <a:r>
              <a:rPr lang="tr-TR" dirty="0"/>
              <a:t>- Çalışmanın her safhasında kontrol: </a:t>
            </a:r>
            <a:endParaRPr lang="tr-TR" dirty="0" smtClean="0"/>
          </a:p>
          <a:p>
            <a:r>
              <a:rPr lang="tr-TR" dirty="0"/>
              <a:t>- Düzenli sağlık kontrolü: </a:t>
            </a:r>
            <a:endParaRPr lang="tr-TR" dirty="0" smtClean="0"/>
          </a:p>
          <a:p>
            <a:r>
              <a:rPr lang="tr-TR" dirty="0"/>
              <a:t>- Tür ve soy saptama: </a:t>
            </a:r>
            <a:endParaRPr lang="tr-TR" dirty="0" smtClean="0"/>
          </a:p>
          <a:p>
            <a:r>
              <a:rPr lang="tr-TR" dirty="0"/>
              <a:t>- Kolektif çalışma ve konsültasyon: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390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SORU: NE KADAR AZ HAYVAN, O KADAR İYİ…… önermesi doğru mudur?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447426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Refinement</a:t>
            </a:r>
            <a:r>
              <a:rPr lang="tr-TR" dirty="0"/>
              <a:t> (İyileştirme)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811" y="1294227"/>
            <a:ext cx="10944665" cy="5430129"/>
          </a:xfrm>
        </p:spPr>
        <p:txBody>
          <a:bodyPr>
            <a:normAutofit/>
          </a:bodyPr>
          <a:lstStyle/>
          <a:p>
            <a:r>
              <a:rPr lang="tr-TR" sz="3600" dirty="0" smtClean="0"/>
              <a:t>Tabiatlarına </a:t>
            </a:r>
            <a:r>
              <a:rPr lang="tr-TR" sz="3600" dirty="0"/>
              <a:t>uygun olan şartların </a:t>
            </a:r>
            <a:r>
              <a:rPr lang="tr-TR" sz="3600" dirty="0" smtClean="0"/>
              <a:t>sağlanması</a:t>
            </a:r>
            <a:r>
              <a:rPr lang="tr-TR" sz="3600" dirty="0"/>
              <a:t> </a:t>
            </a:r>
            <a:r>
              <a:rPr lang="tr-TR" sz="3600" dirty="0" smtClean="0"/>
              <a:t>(kafes, yatak, yem, su, ısı, ışık, nem, alan, ekipman…)</a:t>
            </a:r>
          </a:p>
          <a:p>
            <a:r>
              <a:rPr lang="tr-TR" sz="3600" dirty="0" smtClean="0"/>
              <a:t>Uygun anestezi</a:t>
            </a:r>
            <a:r>
              <a:rPr lang="tr-TR" sz="3600" dirty="0"/>
              <a:t>, </a:t>
            </a:r>
            <a:r>
              <a:rPr lang="tr-TR" sz="3600" dirty="0" smtClean="0"/>
              <a:t>ötenazi, çalışmadan </a:t>
            </a:r>
            <a:r>
              <a:rPr lang="tr-TR" sz="3600" dirty="0"/>
              <a:t>çıkarma </a:t>
            </a:r>
            <a:r>
              <a:rPr lang="tr-TR" sz="3600" dirty="0" smtClean="0"/>
              <a:t>yöntemi</a:t>
            </a:r>
          </a:p>
          <a:p>
            <a:r>
              <a:rPr lang="tr-TR" sz="3600" dirty="0" smtClean="0"/>
              <a:t>Acının </a:t>
            </a:r>
            <a:r>
              <a:rPr lang="tr-TR" sz="3600" dirty="0"/>
              <a:t>minimuma indirilmesi </a:t>
            </a:r>
            <a:r>
              <a:rPr lang="tr-TR" sz="3600" dirty="0" smtClean="0"/>
              <a:t>(</a:t>
            </a:r>
            <a:r>
              <a:rPr lang="tr-TR" sz="3600" dirty="0" err="1" smtClean="0"/>
              <a:t>pre</a:t>
            </a:r>
            <a:r>
              <a:rPr lang="tr-TR" sz="3600" dirty="0" smtClean="0"/>
              <a:t>-op, post-op)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4407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2879" y="274638"/>
            <a:ext cx="10916529" cy="1143000"/>
          </a:xfrm>
        </p:spPr>
        <p:txBody>
          <a:bodyPr/>
          <a:lstStyle/>
          <a:p>
            <a:r>
              <a:rPr lang="tr-TR" dirty="0"/>
              <a:t>Hayvan deneyleri yönergeleri olan ülkeler: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879" y="1600199"/>
            <a:ext cx="11071275" cy="4856871"/>
          </a:xfrm>
        </p:spPr>
        <p:txBody>
          <a:bodyPr>
            <a:normAutofit lnSpcReduction="10000"/>
          </a:bodyPr>
          <a:lstStyle/>
          <a:p>
            <a:r>
              <a:rPr lang="tr-TR" sz="3200" b="1" dirty="0" smtClean="0"/>
              <a:t>Afrika</a:t>
            </a:r>
            <a:r>
              <a:rPr lang="tr-TR" sz="3200" dirty="0" smtClean="0"/>
              <a:t> </a:t>
            </a:r>
            <a:r>
              <a:rPr lang="tr-TR" sz="3200" dirty="0"/>
              <a:t>– Kenya, Güney Afrika, Tanzanya, Uganda</a:t>
            </a:r>
          </a:p>
          <a:p>
            <a:r>
              <a:rPr lang="tr-TR" sz="3200" b="1" dirty="0"/>
              <a:t>Avustralya/Okyanusya</a:t>
            </a:r>
            <a:r>
              <a:rPr lang="tr-TR" sz="3200" dirty="0"/>
              <a:t> – </a:t>
            </a:r>
            <a:r>
              <a:rPr lang="tr-TR" sz="3200" dirty="0" smtClean="0"/>
              <a:t>Avustralya</a:t>
            </a:r>
            <a:r>
              <a:rPr lang="tr-TR" sz="3200" dirty="0"/>
              <a:t>, Fiji, Yeni Zelanda, Solomon Adaları</a:t>
            </a:r>
          </a:p>
          <a:p>
            <a:r>
              <a:rPr lang="tr-TR" sz="3200" b="1" dirty="0"/>
              <a:t>Asya</a:t>
            </a:r>
            <a:r>
              <a:rPr lang="tr-TR" sz="3200" dirty="0"/>
              <a:t> – Çin, Hindistan, İsrail, Japonya, Singapur, Güney Kore, Tayvan, Tayland</a:t>
            </a:r>
          </a:p>
          <a:p>
            <a:r>
              <a:rPr lang="tr-TR" sz="3200" b="1" dirty="0"/>
              <a:t>Avrupa</a:t>
            </a:r>
            <a:r>
              <a:rPr lang="tr-TR" sz="3200" dirty="0"/>
              <a:t> – 27 EU üyesi, Hırvatistan, İzlanda, Norveç, İsviçre, Türkiye</a:t>
            </a:r>
          </a:p>
          <a:p>
            <a:r>
              <a:rPr lang="tr-TR" sz="3200" b="1" dirty="0"/>
              <a:t>Kuzey Amerika</a:t>
            </a:r>
            <a:r>
              <a:rPr lang="tr-TR" sz="3200" dirty="0"/>
              <a:t>– Kanada, ABD</a:t>
            </a:r>
          </a:p>
          <a:p>
            <a:r>
              <a:rPr lang="tr-TR" sz="3200" b="1" dirty="0"/>
              <a:t>Güney Amerika</a:t>
            </a:r>
            <a:r>
              <a:rPr lang="tr-TR" sz="3200" dirty="0"/>
              <a:t>– Brezilya, Peru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209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61115" y="2734503"/>
            <a:ext cx="10160000" cy="1143000"/>
          </a:xfrm>
        </p:spPr>
        <p:txBody>
          <a:bodyPr/>
          <a:lstStyle/>
          <a:p>
            <a:pPr algn="ctr"/>
            <a:r>
              <a:rPr lang="tr-TR" dirty="0" smtClean="0"/>
              <a:t>STANDARDİZASYON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855641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949" y="1417638"/>
            <a:ext cx="10986866" cy="5250448"/>
          </a:xfrm>
        </p:spPr>
        <p:txBody>
          <a:bodyPr/>
          <a:lstStyle/>
          <a:p>
            <a:r>
              <a:rPr lang="tr-TR" b="1" dirty="0"/>
              <a:t>Deneysel Hayvan Çalışmaların Temel Özelliği</a:t>
            </a:r>
            <a:r>
              <a:rPr lang="tr-TR" dirty="0"/>
              <a:t>: </a:t>
            </a:r>
          </a:p>
          <a:p>
            <a:r>
              <a:rPr lang="tr-TR" dirty="0" smtClean="0"/>
              <a:t>Zaman </a:t>
            </a:r>
            <a:r>
              <a:rPr lang="tr-TR" dirty="0"/>
              <a:t>ve mekandan bağımsız </a:t>
            </a:r>
            <a:r>
              <a:rPr lang="tr-TR" dirty="0" smtClean="0"/>
              <a:t>tekrar edilebilme </a:t>
            </a:r>
          </a:p>
          <a:p>
            <a:endParaRPr lang="tr-TR" b="1" dirty="0" smtClean="0"/>
          </a:p>
          <a:p>
            <a:r>
              <a:rPr lang="tr-TR" b="1" dirty="0" smtClean="0"/>
              <a:t>Tekrar edilebilirlik ve Güvenirlik</a:t>
            </a:r>
            <a:r>
              <a:rPr lang="tr-TR" dirty="0"/>
              <a:t>: </a:t>
            </a:r>
            <a:r>
              <a:rPr lang="tr-TR" b="1" dirty="0" smtClean="0"/>
              <a:t> </a:t>
            </a:r>
            <a:r>
              <a:rPr lang="tr-TR" dirty="0" smtClean="0"/>
              <a:t> Aynı </a:t>
            </a:r>
            <a:r>
              <a:rPr lang="tr-TR" dirty="0"/>
              <a:t>şartlarda </a:t>
            </a:r>
            <a:r>
              <a:rPr lang="tr-TR" dirty="0" smtClean="0"/>
              <a:t>tekrar ve benzer sonuç. </a:t>
            </a:r>
            <a:endParaRPr lang="tr-TR" dirty="0"/>
          </a:p>
          <a:p>
            <a:endParaRPr lang="tr-TR" b="1" dirty="0" smtClean="0"/>
          </a:p>
          <a:p>
            <a:pPr marL="114300" indent="0">
              <a:buNone/>
            </a:pPr>
            <a:endParaRPr lang="tr-TR" b="1" dirty="0"/>
          </a:p>
          <a:p>
            <a:pPr marL="114300" indent="0">
              <a:buNone/>
            </a:pPr>
            <a:r>
              <a:rPr lang="tr-TR" b="1" dirty="0" smtClean="0"/>
              <a:t> </a:t>
            </a:r>
            <a:r>
              <a:rPr lang="tr-TR" dirty="0" smtClean="0"/>
              <a:t>İncelenen </a:t>
            </a:r>
            <a:r>
              <a:rPr lang="tr-TR" dirty="0"/>
              <a:t>faktör dışında tüm değişkenlerin sabit olmalıdır</a:t>
            </a:r>
            <a:r>
              <a:rPr lang="tr-TR" dirty="0" smtClean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429175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Standardizasyon neleri sağlar?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tr-TR" sz="4000" dirty="0" smtClean="0"/>
              <a:t>Çalışmanın </a:t>
            </a:r>
            <a:r>
              <a:rPr lang="tr-TR" sz="4000" dirty="0"/>
              <a:t>tekrar edilebilirliğini, </a:t>
            </a:r>
          </a:p>
          <a:p>
            <a:pPr algn="r"/>
            <a:r>
              <a:rPr lang="tr-TR" sz="4000" dirty="0" smtClean="0"/>
              <a:t>Sonuçların </a:t>
            </a:r>
            <a:r>
              <a:rPr lang="tr-TR" sz="4000" dirty="0" err="1"/>
              <a:t>karşılaştırılabilirliği</a:t>
            </a:r>
            <a:r>
              <a:rPr lang="tr-TR" sz="4000" dirty="0"/>
              <a:t> </a:t>
            </a:r>
          </a:p>
          <a:p>
            <a:pPr algn="r"/>
            <a:r>
              <a:rPr lang="tr-TR" sz="4000" dirty="0"/>
              <a:t>Daha doğru </a:t>
            </a:r>
            <a:r>
              <a:rPr lang="tr-TR" sz="4000" dirty="0" smtClean="0"/>
              <a:t>ve güvenilir sonuç.</a:t>
            </a:r>
            <a:endParaRPr lang="tr-TR" sz="4000" dirty="0"/>
          </a:p>
          <a:p>
            <a:pPr algn="r"/>
            <a:r>
              <a:rPr lang="tr-TR" sz="4000" dirty="0"/>
              <a:t>Daha az hayvan </a:t>
            </a:r>
            <a:r>
              <a:rPr lang="tr-TR" sz="4000" dirty="0" smtClean="0"/>
              <a:t>kullanımı, </a:t>
            </a:r>
            <a:endParaRPr lang="tr-TR" sz="4000" dirty="0"/>
          </a:p>
          <a:p>
            <a:pPr algn="r"/>
            <a:r>
              <a:rPr lang="tr-TR" sz="4000" dirty="0" smtClean="0"/>
              <a:t>Ekonomi ve zaman kazanımı, 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5294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870" y="147047"/>
            <a:ext cx="10160000" cy="565334"/>
          </a:xfrm>
        </p:spPr>
        <p:txBody>
          <a:bodyPr/>
          <a:lstStyle/>
          <a:p>
            <a:r>
              <a:rPr lang="tr-TR" dirty="0" smtClean="0"/>
              <a:t>FARE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712381"/>
            <a:ext cx="11206716" cy="6145619"/>
          </a:xfrm>
        </p:spPr>
        <p:txBody>
          <a:bodyPr/>
          <a:lstStyle/>
          <a:p>
            <a:pPr marL="114300" indent="0">
              <a:buNone/>
            </a:pPr>
            <a:r>
              <a:rPr lang="tr-TR" dirty="0" smtClean="0"/>
              <a:t>Ataları: </a:t>
            </a:r>
            <a:r>
              <a:rPr lang="tr-TR" i="1" dirty="0"/>
              <a:t>Mus </a:t>
            </a:r>
            <a:r>
              <a:rPr lang="tr-TR" i="1" dirty="0" err="1" smtClean="0"/>
              <a:t>musculus</a:t>
            </a:r>
            <a:r>
              <a:rPr lang="tr-TR" i="1" dirty="0" smtClean="0"/>
              <a:t> (</a:t>
            </a:r>
            <a:r>
              <a:rPr lang="tr-TR" dirty="0" smtClean="0"/>
              <a:t>Tarla-ev faresi)</a:t>
            </a:r>
          </a:p>
          <a:p>
            <a:pPr marL="114300" indent="0">
              <a:buNone/>
            </a:pPr>
            <a:r>
              <a:rPr lang="tr-TR" i="1" dirty="0" smtClean="0"/>
              <a:t>Mus </a:t>
            </a:r>
            <a:r>
              <a:rPr lang="tr-TR" i="1" dirty="0" err="1" smtClean="0"/>
              <a:t>musculus</a:t>
            </a:r>
            <a:r>
              <a:rPr lang="tr-TR" i="1" dirty="0" smtClean="0"/>
              <a:t> </a:t>
            </a:r>
            <a:r>
              <a:rPr lang="tr-TR" i="1" dirty="0" err="1" smtClean="0"/>
              <a:t>albinos</a:t>
            </a:r>
            <a:r>
              <a:rPr lang="tr-TR" dirty="0" smtClean="0"/>
              <a:t>, </a:t>
            </a:r>
            <a:r>
              <a:rPr lang="tr-TR" i="1" dirty="0" smtClean="0"/>
              <a:t>Mus </a:t>
            </a:r>
            <a:r>
              <a:rPr lang="tr-TR" i="1" dirty="0" err="1" smtClean="0"/>
              <a:t>musculus</a:t>
            </a:r>
            <a:r>
              <a:rPr lang="tr-TR" i="1" dirty="0" smtClean="0"/>
              <a:t> </a:t>
            </a:r>
            <a:r>
              <a:rPr lang="tr-TR" i="1" dirty="0" err="1" smtClean="0"/>
              <a:t>nigros</a:t>
            </a:r>
            <a:endParaRPr lang="tr-TR" i="1" dirty="0" smtClean="0"/>
          </a:p>
          <a:p>
            <a:r>
              <a:rPr lang="tr-TR" dirty="0"/>
              <a:t>Grup : Vertebrata (</a:t>
            </a:r>
            <a:r>
              <a:rPr lang="tr-TR" dirty="0" smtClean="0"/>
              <a:t>Omurgalılar</a:t>
            </a:r>
            <a:r>
              <a:rPr lang="tr-TR" dirty="0"/>
              <a:t>)</a:t>
            </a:r>
          </a:p>
          <a:p>
            <a:r>
              <a:rPr lang="tr-TR" dirty="0" smtClean="0"/>
              <a:t>Sınıf </a:t>
            </a:r>
            <a:r>
              <a:rPr lang="tr-TR" dirty="0"/>
              <a:t>: </a:t>
            </a:r>
            <a:r>
              <a:rPr lang="tr-TR" dirty="0" err="1"/>
              <a:t>Mamalia</a:t>
            </a:r>
            <a:r>
              <a:rPr lang="tr-TR" dirty="0"/>
              <a:t> (Memeliler)</a:t>
            </a:r>
          </a:p>
          <a:p>
            <a:r>
              <a:rPr lang="tr-TR" dirty="0"/>
              <a:t>Alt </a:t>
            </a:r>
            <a:r>
              <a:rPr lang="tr-TR" dirty="0" smtClean="0"/>
              <a:t>sınıf </a:t>
            </a:r>
            <a:r>
              <a:rPr lang="tr-TR" dirty="0"/>
              <a:t>: </a:t>
            </a:r>
            <a:r>
              <a:rPr lang="tr-TR" dirty="0" err="1"/>
              <a:t>Placentalia</a:t>
            </a:r>
            <a:r>
              <a:rPr lang="tr-TR" dirty="0"/>
              <a:t> (</a:t>
            </a:r>
            <a:r>
              <a:rPr lang="tr-TR" dirty="0" smtClean="0"/>
              <a:t>Plasentalılar</a:t>
            </a:r>
            <a:r>
              <a:rPr lang="tr-TR" dirty="0"/>
              <a:t>)</a:t>
            </a:r>
          </a:p>
          <a:p>
            <a:r>
              <a:rPr lang="tr-TR" dirty="0" smtClean="0"/>
              <a:t>Takım </a:t>
            </a:r>
            <a:r>
              <a:rPr lang="tr-TR" dirty="0"/>
              <a:t>: </a:t>
            </a:r>
            <a:r>
              <a:rPr lang="tr-TR" dirty="0" err="1"/>
              <a:t>Rodentia</a:t>
            </a:r>
            <a:r>
              <a:rPr lang="tr-TR" dirty="0"/>
              <a:t> (</a:t>
            </a:r>
            <a:r>
              <a:rPr lang="tr-TR" dirty="0" err="1"/>
              <a:t>Kemirciler</a:t>
            </a:r>
            <a:r>
              <a:rPr lang="tr-TR" dirty="0"/>
              <a:t>)</a:t>
            </a:r>
          </a:p>
          <a:p>
            <a:r>
              <a:rPr lang="tr-TR" dirty="0"/>
              <a:t>Alt </a:t>
            </a:r>
            <a:r>
              <a:rPr lang="tr-TR" dirty="0" smtClean="0"/>
              <a:t>takım </a:t>
            </a:r>
            <a:r>
              <a:rPr lang="tr-TR" dirty="0"/>
              <a:t>: </a:t>
            </a:r>
            <a:r>
              <a:rPr lang="tr-TR" dirty="0" err="1"/>
              <a:t>Myomorpha</a:t>
            </a:r>
            <a:endParaRPr lang="tr-TR" dirty="0"/>
          </a:p>
          <a:p>
            <a:r>
              <a:rPr lang="tr-TR" dirty="0"/>
              <a:t>Familya : </a:t>
            </a:r>
            <a:r>
              <a:rPr lang="tr-TR" dirty="0" err="1"/>
              <a:t>Muridae</a:t>
            </a:r>
            <a:endParaRPr lang="tr-TR" dirty="0"/>
          </a:p>
          <a:p>
            <a:r>
              <a:rPr lang="tr-TR" dirty="0"/>
              <a:t>Alt familya : </a:t>
            </a:r>
            <a:r>
              <a:rPr lang="tr-TR" dirty="0" err="1"/>
              <a:t>Murinae</a:t>
            </a:r>
            <a:endParaRPr lang="tr-TR" dirty="0"/>
          </a:p>
          <a:p>
            <a:r>
              <a:rPr lang="tr-TR" dirty="0"/>
              <a:t>Cins :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musculus</a:t>
            </a:r>
            <a:endParaRPr lang="tr-TR" dirty="0"/>
          </a:p>
          <a:p>
            <a:r>
              <a:rPr lang="tr-TR" dirty="0"/>
              <a:t>Tür : Mus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domesticus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148693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473" y="112542"/>
            <a:ext cx="11085341" cy="658368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Hayvan Denemelerinde Varyasyon Kaynakları; </a:t>
            </a:r>
            <a:endParaRPr lang="tr-TR" b="1" dirty="0" smtClean="0">
              <a:solidFill>
                <a:srgbClr val="FF0000"/>
              </a:solidFill>
            </a:endParaRPr>
          </a:p>
          <a:p>
            <a:endParaRPr lang="tr-TR" b="1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pPr algn="r"/>
            <a:r>
              <a:rPr lang="tr-TR" b="1" dirty="0" smtClean="0"/>
              <a:t>  Hayvan </a:t>
            </a:r>
            <a:r>
              <a:rPr lang="tr-TR" b="1" dirty="0"/>
              <a:t>kaynaklı varyasyonlar; </a:t>
            </a:r>
            <a:endParaRPr lang="tr-TR" dirty="0"/>
          </a:p>
          <a:p>
            <a:pPr algn="r"/>
            <a:endParaRPr lang="tr-TR" dirty="0"/>
          </a:p>
          <a:p>
            <a:pPr algn="r"/>
            <a:r>
              <a:rPr lang="tr-TR" dirty="0"/>
              <a:t>•</a:t>
            </a:r>
            <a:r>
              <a:rPr lang="tr-TR" b="1" dirty="0"/>
              <a:t>Çalışmanın yapıldığı </a:t>
            </a:r>
            <a:r>
              <a:rPr lang="tr-TR" b="1" dirty="0" smtClean="0"/>
              <a:t>çevre </a:t>
            </a:r>
            <a:r>
              <a:rPr lang="tr-TR" b="1" dirty="0"/>
              <a:t>kaynaklı varyasyonlar ; </a:t>
            </a:r>
            <a:endParaRPr lang="tr-TR" dirty="0"/>
          </a:p>
          <a:p>
            <a:pPr algn="r"/>
            <a:endParaRPr lang="tr-TR" dirty="0"/>
          </a:p>
          <a:p>
            <a:pPr algn="r"/>
            <a:r>
              <a:rPr lang="tr-TR" dirty="0"/>
              <a:t>•</a:t>
            </a:r>
            <a:r>
              <a:rPr lang="tr-TR" b="1" dirty="0"/>
              <a:t>Deneysel işlemlerden kaynaklı varyasyonlar ;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191040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745" y="126609"/>
            <a:ext cx="10972800" cy="6597748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STANDARDİZASYONU ETKİLEYEN FAKTÖRLER (çalışma sonucunu etkileyen faktörler)</a:t>
            </a:r>
          </a:p>
          <a:p>
            <a:r>
              <a:rPr lang="tr-TR" dirty="0" smtClean="0"/>
              <a:t>Yasal düzenlemeler</a:t>
            </a:r>
          </a:p>
          <a:p>
            <a:r>
              <a:rPr lang="tr-TR" dirty="0" smtClean="0"/>
              <a:t>Etik kurul</a:t>
            </a:r>
          </a:p>
          <a:p>
            <a:r>
              <a:rPr lang="tr-TR" dirty="0" smtClean="0"/>
              <a:t>Deneysel prosedür</a:t>
            </a:r>
          </a:p>
          <a:p>
            <a:r>
              <a:rPr lang="tr-TR" dirty="0" smtClean="0"/>
              <a:t>Personel davranışları</a:t>
            </a:r>
          </a:p>
          <a:p>
            <a:r>
              <a:rPr lang="tr-TR" dirty="0" smtClean="0"/>
              <a:t>Yetiştirme teknikleri</a:t>
            </a:r>
          </a:p>
          <a:p>
            <a:r>
              <a:rPr lang="tr-TR" dirty="0" smtClean="0"/>
              <a:t>Nakil </a:t>
            </a:r>
          </a:p>
          <a:p>
            <a:r>
              <a:rPr lang="tr-TR" dirty="0" smtClean="0"/>
              <a:t>Altlık, hava, ışık, ısı, su kalitesi</a:t>
            </a:r>
          </a:p>
          <a:p>
            <a:r>
              <a:rPr lang="tr-TR" dirty="0" smtClean="0"/>
              <a:t>Nem </a:t>
            </a:r>
          </a:p>
          <a:p>
            <a:r>
              <a:rPr lang="tr-TR" dirty="0" smtClean="0"/>
              <a:t>Mikrobiyolojik flora </a:t>
            </a:r>
          </a:p>
          <a:p>
            <a:r>
              <a:rPr lang="tr-TR" dirty="0" smtClean="0"/>
              <a:t>Beslenme faktörleri</a:t>
            </a:r>
          </a:p>
          <a:p>
            <a:r>
              <a:rPr lang="tr-TR" dirty="0" smtClean="0"/>
              <a:t>Hastalık </a:t>
            </a:r>
          </a:p>
          <a:p>
            <a:r>
              <a:rPr lang="tr-TR" dirty="0" err="1" smtClean="0"/>
              <a:t>Metabolik</a:t>
            </a:r>
            <a:r>
              <a:rPr lang="tr-TR" dirty="0" smtClean="0"/>
              <a:t> durum</a:t>
            </a:r>
          </a:p>
          <a:p>
            <a:r>
              <a:rPr lang="tr-TR" dirty="0" smtClean="0"/>
              <a:t>Genetik faktörler</a:t>
            </a:r>
          </a:p>
          <a:p>
            <a:r>
              <a:rPr lang="tr-TR" dirty="0" smtClean="0"/>
              <a:t>Biyolojik </a:t>
            </a:r>
            <a:r>
              <a:rPr lang="tr-TR" dirty="0" err="1" smtClean="0"/>
              <a:t>ritm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573541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162097"/>
            <a:ext cx="10160000" cy="569424"/>
          </a:xfrm>
        </p:spPr>
        <p:txBody>
          <a:bodyPr/>
          <a:lstStyle/>
          <a:p>
            <a:r>
              <a:rPr lang="tr-TR" dirty="0" smtClean="0"/>
              <a:t>Nerelerde standardizasyon?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015" y="731521"/>
            <a:ext cx="10874327" cy="5978768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 smtClean="0"/>
              <a:t>1-Binada</a:t>
            </a:r>
          </a:p>
          <a:p>
            <a:endParaRPr lang="tr-TR" dirty="0" smtClean="0"/>
          </a:p>
          <a:p>
            <a:r>
              <a:rPr lang="tr-TR" dirty="0" smtClean="0"/>
              <a:t>2-</a:t>
            </a:r>
            <a:r>
              <a:rPr lang="tr-TR" b="1" dirty="0" smtClean="0"/>
              <a:t>Eğitimde ve Çalışanlarda</a:t>
            </a:r>
            <a:endParaRPr lang="tr-TR" b="1" dirty="0"/>
          </a:p>
          <a:p>
            <a:endParaRPr lang="tr-TR" b="1" dirty="0" smtClean="0"/>
          </a:p>
          <a:p>
            <a:r>
              <a:rPr lang="tr-TR" dirty="0" smtClean="0"/>
              <a:t>3-</a:t>
            </a:r>
            <a:r>
              <a:rPr lang="tr-TR" b="1" dirty="0" smtClean="0"/>
              <a:t>Hayvanlarda </a:t>
            </a:r>
          </a:p>
          <a:p>
            <a:r>
              <a:rPr lang="tr-TR" b="1" dirty="0" smtClean="0"/>
              <a:t>-genetik </a:t>
            </a:r>
            <a:r>
              <a:rPr lang="tr-TR" b="1" dirty="0"/>
              <a:t>ve </a:t>
            </a:r>
            <a:r>
              <a:rPr lang="tr-TR" b="1" dirty="0" err="1"/>
              <a:t>mikrobiyal</a:t>
            </a:r>
            <a:r>
              <a:rPr lang="tr-TR" b="1" dirty="0"/>
              <a:t> </a:t>
            </a:r>
            <a:endParaRPr lang="tr-TR" b="1" dirty="0" smtClean="0"/>
          </a:p>
          <a:p>
            <a:r>
              <a:rPr lang="tr-TR" b="1" dirty="0" smtClean="0"/>
              <a:t>-üretim, barındırma, besleme </a:t>
            </a:r>
            <a:r>
              <a:rPr lang="tr-TR" b="1" dirty="0"/>
              <a:t>ve </a:t>
            </a:r>
            <a:r>
              <a:rPr lang="tr-TR" b="1" dirty="0" smtClean="0"/>
              <a:t>refah</a:t>
            </a:r>
            <a:endParaRPr lang="tr-TR" dirty="0"/>
          </a:p>
          <a:p>
            <a:r>
              <a:rPr lang="tr-TR" b="1" dirty="0" smtClean="0"/>
              <a:t>-seçilen </a:t>
            </a:r>
            <a:r>
              <a:rPr lang="tr-TR" b="1" dirty="0"/>
              <a:t>hayvanlara deneysel protokol ve </a:t>
            </a:r>
            <a:r>
              <a:rPr lang="tr-TR" b="1" dirty="0" smtClean="0"/>
              <a:t>gruplandırma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33033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812" y="168811"/>
            <a:ext cx="11057206" cy="6555545"/>
          </a:xfrm>
        </p:spPr>
        <p:txBody>
          <a:bodyPr/>
          <a:lstStyle/>
          <a:p>
            <a:r>
              <a:rPr lang="tr-TR" sz="2400" b="1" i="1" dirty="0" smtClean="0">
                <a:solidFill>
                  <a:srgbClr val="FF0000"/>
                </a:solidFill>
              </a:rPr>
              <a:t>1- Bina standardizasyonu</a:t>
            </a:r>
            <a:endParaRPr lang="tr-TR" sz="2400" dirty="0">
              <a:solidFill>
                <a:srgbClr val="FF0000"/>
              </a:solidFill>
            </a:endParaRPr>
          </a:p>
          <a:p>
            <a:pPr lvl="1"/>
            <a:r>
              <a:rPr lang="tr-TR" sz="2400" dirty="0" smtClean="0"/>
              <a:t>Yer </a:t>
            </a:r>
            <a:r>
              <a:rPr lang="tr-TR" sz="2400" dirty="0"/>
              <a:t>Seçimi, </a:t>
            </a:r>
          </a:p>
          <a:p>
            <a:pPr lvl="1"/>
            <a:r>
              <a:rPr lang="tr-TR" sz="2400" dirty="0"/>
              <a:t>Mimari plan, </a:t>
            </a:r>
          </a:p>
          <a:p>
            <a:pPr lvl="1"/>
            <a:r>
              <a:rPr lang="tr-TR" sz="2400" dirty="0"/>
              <a:t>Koridor yapısı, </a:t>
            </a:r>
          </a:p>
          <a:p>
            <a:pPr lvl="1"/>
            <a:r>
              <a:rPr lang="tr-TR" sz="2400" dirty="0"/>
              <a:t>Pencere ve kapı </a:t>
            </a:r>
          </a:p>
          <a:p>
            <a:pPr lvl="1"/>
            <a:r>
              <a:rPr lang="tr-TR" sz="2400" dirty="0" err="1"/>
              <a:t>Isı,ışık,nem,gürültü</a:t>
            </a:r>
            <a:r>
              <a:rPr lang="tr-TR" sz="2400" dirty="0"/>
              <a:t> </a:t>
            </a:r>
          </a:p>
          <a:p>
            <a:pPr lvl="1"/>
            <a:r>
              <a:rPr lang="tr-TR" sz="2400" dirty="0"/>
              <a:t>Kafes , suluk ve </a:t>
            </a:r>
            <a:r>
              <a:rPr lang="tr-TR" sz="2400" dirty="0" smtClean="0"/>
              <a:t>ekipman </a:t>
            </a:r>
            <a:endParaRPr lang="tr-TR" sz="2400" dirty="0"/>
          </a:p>
          <a:p>
            <a:pPr lvl="1"/>
            <a:r>
              <a:rPr lang="tr-TR" sz="2400" dirty="0"/>
              <a:t>Havalandırma, dezenfeksiyon </a:t>
            </a:r>
          </a:p>
          <a:p>
            <a:pPr lvl="1"/>
            <a:r>
              <a:rPr lang="tr-TR" sz="2400" dirty="0"/>
              <a:t>Çevre, Güvenlik; Doğal afetler karşı önlem, </a:t>
            </a:r>
          </a:p>
          <a:p>
            <a:pPr lvl="1"/>
            <a:r>
              <a:rPr lang="tr-TR" sz="2400" dirty="0"/>
              <a:t>Bina </a:t>
            </a:r>
            <a:r>
              <a:rPr lang="tr-TR" sz="2400" dirty="0" smtClean="0"/>
              <a:t>trafiği </a:t>
            </a:r>
            <a:endParaRPr lang="tr-TR" sz="2400" dirty="0"/>
          </a:p>
          <a:p>
            <a:pPr lvl="1"/>
            <a:r>
              <a:rPr lang="tr-TR" sz="2400" dirty="0"/>
              <a:t>Binanın </a:t>
            </a:r>
            <a:r>
              <a:rPr lang="tr-TR" sz="2400" dirty="0" smtClean="0"/>
              <a:t>mikrobiyolojik </a:t>
            </a:r>
            <a:r>
              <a:rPr lang="tr-TR" sz="2400" dirty="0" err="1" smtClean="0"/>
              <a:t>standarta</a:t>
            </a:r>
            <a:r>
              <a:rPr lang="tr-TR" sz="2400" dirty="0" smtClean="0"/>
              <a:t> uygunluğu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035683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609" y="154745"/>
            <a:ext cx="11015003" cy="6527409"/>
          </a:xfrm>
        </p:spPr>
        <p:txBody>
          <a:bodyPr/>
          <a:lstStyle/>
          <a:p>
            <a:r>
              <a:rPr lang="tr-TR" b="1" dirty="0"/>
              <a:t>Havalandırma, ısı, nem, gürültü, ışıklandırma </a:t>
            </a:r>
            <a:endParaRPr lang="tr-TR" dirty="0"/>
          </a:p>
          <a:p>
            <a:endParaRPr lang="tr-TR" b="1" dirty="0" smtClean="0"/>
          </a:p>
          <a:p>
            <a:r>
              <a:rPr lang="tr-TR" b="1" dirty="0" smtClean="0"/>
              <a:t>Havalandırma</a:t>
            </a:r>
            <a:r>
              <a:rPr lang="tr-TR" b="1" dirty="0"/>
              <a:t>: </a:t>
            </a:r>
            <a:r>
              <a:rPr lang="tr-TR" b="1" dirty="0" smtClean="0"/>
              <a:t>O</a:t>
            </a:r>
            <a:r>
              <a:rPr lang="tr-TR" b="1" baseline="-25000" dirty="0" smtClean="0"/>
              <a:t>2</a:t>
            </a:r>
            <a:r>
              <a:rPr lang="tr-TR" b="1" dirty="0" smtClean="0"/>
              <a:t>, CO</a:t>
            </a:r>
            <a:r>
              <a:rPr lang="tr-TR" b="1" baseline="-25000" dirty="0" smtClean="0"/>
              <a:t>2</a:t>
            </a:r>
            <a:r>
              <a:rPr lang="tr-TR" b="1" dirty="0" smtClean="0"/>
              <a:t>, CH</a:t>
            </a:r>
            <a:r>
              <a:rPr lang="tr-TR" b="1" baseline="-25000" dirty="0" smtClean="0"/>
              <a:t>4</a:t>
            </a:r>
            <a:r>
              <a:rPr lang="tr-TR" b="1" dirty="0" smtClean="0"/>
              <a:t>, NH</a:t>
            </a:r>
            <a:r>
              <a:rPr lang="tr-TR" b="1" baseline="-25000" dirty="0" smtClean="0"/>
              <a:t>3</a:t>
            </a:r>
            <a:r>
              <a:rPr lang="tr-TR" b="1" dirty="0" smtClean="0"/>
              <a:t>  </a:t>
            </a:r>
            <a:r>
              <a:rPr lang="tr-TR" dirty="0" smtClean="0"/>
              <a:t>Havalandırma 10-20 </a:t>
            </a:r>
            <a:r>
              <a:rPr lang="tr-TR" dirty="0"/>
              <a:t>devir/ </a:t>
            </a:r>
            <a:r>
              <a:rPr lang="tr-TR" dirty="0" smtClean="0"/>
              <a:t>saat</a:t>
            </a:r>
          </a:p>
          <a:p>
            <a:endParaRPr lang="tr-TR" b="1" dirty="0" smtClean="0"/>
          </a:p>
          <a:p>
            <a:r>
              <a:rPr lang="pt-BR" b="1" dirty="0" smtClean="0"/>
              <a:t>Oda </a:t>
            </a:r>
            <a:r>
              <a:rPr lang="pt-BR" b="1" dirty="0"/>
              <a:t>ısısı: </a:t>
            </a:r>
            <a:r>
              <a:rPr lang="pt-BR" dirty="0"/>
              <a:t>Ortalama </a:t>
            </a:r>
            <a:r>
              <a:rPr lang="tr-TR" dirty="0" smtClean="0"/>
              <a:t>18-26</a:t>
            </a:r>
            <a:r>
              <a:rPr lang="pt-BR" dirty="0" smtClean="0"/>
              <a:t>°</a:t>
            </a:r>
            <a:r>
              <a:rPr lang="tr-TR" dirty="0" smtClean="0"/>
              <a:t>C</a:t>
            </a:r>
            <a:endParaRPr lang="pt-BR" dirty="0"/>
          </a:p>
          <a:p>
            <a:endParaRPr lang="tr-TR" b="1" dirty="0" smtClean="0"/>
          </a:p>
          <a:p>
            <a:r>
              <a:rPr lang="tr-TR" b="1" dirty="0" smtClean="0"/>
              <a:t>Nem </a:t>
            </a:r>
            <a:r>
              <a:rPr lang="tr-TR" b="1" dirty="0"/>
              <a:t>:</a:t>
            </a:r>
            <a:r>
              <a:rPr lang="tr-TR" dirty="0"/>
              <a:t> kısmi nem % </a:t>
            </a:r>
            <a:r>
              <a:rPr lang="tr-TR" dirty="0" smtClean="0"/>
              <a:t>45-60 </a:t>
            </a:r>
            <a:r>
              <a:rPr lang="tr-TR" dirty="0"/>
              <a:t>, </a:t>
            </a:r>
          </a:p>
          <a:p>
            <a:endParaRPr lang="tr-TR" b="1" dirty="0" smtClean="0"/>
          </a:p>
          <a:p>
            <a:r>
              <a:rPr lang="tr-TR" b="1" dirty="0" smtClean="0"/>
              <a:t>Gürültü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smtClean="0"/>
              <a:t>50-85 desibel </a:t>
            </a:r>
            <a:endParaRPr lang="tr-TR" dirty="0"/>
          </a:p>
          <a:p>
            <a:endParaRPr lang="tr-TR" b="1" dirty="0" smtClean="0"/>
          </a:p>
          <a:p>
            <a:r>
              <a:rPr lang="tr-TR" b="1" dirty="0" smtClean="0"/>
              <a:t>Işıklandırma</a:t>
            </a:r>
            <a:r>
              <a:rPr lang="tr-TR" b="1" dirty="0"/>
              <a:t>( </a:t>
            </a:r>
            <a:r>
              <a:rPr lang="tr-TR" b="1" dirty="0" err="1"/>
              <a:t>fotoperiyodi</a:t>
            </a:r>
            <a:r>
              <a:rPr lang="tr-TR" b="1" dirty="0"/>
              <a:t>) </a:t>
            </a:r>
            <a:r>
              <a:rPr lang="tr-TR" dirty="0"/>
              <a:t>: </a:t>
            </a:r>
            <a:r>
              <a:rPr lang="tr-TR" dirty="0" smtClean="0"/>
              <a:t>12</a:t>
            </a:r>
            <a:r>
              <a:rPr lang="tr-TR" dirty="0"/>
              <a:t>/ 12 Gece, </a:t>
            </a:r>
            <a:r>
              <a:rPr lang="tr-TR" dirty="0" smtClean="0"/>
              <a:t>gündüz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465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119894"/>
            <a:ext cx="10160000" cy="541288"/>
          </a:xfrm>
        </p:spPr>
        <p:txBody>
          <a:bodyPr/>
          <a:lstStyle/>
          <a:p>
            <a:pPr algn="ctr"/>
            <a:r>
              <a:rPr lang="tr-TR" sz="3600" dirty="0" smtClean="0">
                <a:solidFill>
                  <a:srgbClr val="FF0000"/>
                </a:solidFill>
              </a:rPr>
              <a:t>Laboratuvar Hayvanı Üretim ve Araştırma Merkezleri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473" y="1417638"/>
            <a:ext cx="11113477" cy="5440362"/>
          </a:xfrm>
        </p:spPr>
        <p:txBody>
          <a:bodyPr/>
          <a:lstStyle/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         http</a:t>
            </a:r>
            <a:r>
              <a:rPr lang="tr-TR" b="1" dirty="0">
                <a:solidFill>
                  <a:srgbClr val="FF0000"/>
                </a:solidFill>
              </a:rPr>
              <a:t>://www.jcam.com.tr/files/KATD-437.pdf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        </a:t>
            </a:r>
            <a:r>
              <a:rPr lang="tr-TR" b="1" dirty="0" err="1" smtClean="0">
                <a:solidFill>
                  <a:srgbClr val="FF0000"/>
                </a:solidFill>
              </a:rPr>
              <a:t>ma</a:t>
            </a:r>
            <a:r>
              <a:rPr lang="tr-TR" b="1" dirty="0" smtClean="0">
                <a:solidFill>
                  <a:srgbClr val="FF0000"/>
                </a:solidFill>
              </a:rPr>
              <a:t>,</a:t>
            </a:r>
          </a:p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2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0"/>
            <a:ext cx="10160000" cy="717452"/>
          </a:xfrm>
        </p:spPr>
        <p:txBody>
          <a:bodyPr/>
          <a:lstStyle/>
          <a:p>
            <a:pPr algn="ctr"/>
            <a:r>
              <a:rPr lang="tr-TR" dirty="0" smtClean="0"/>
              <a:t>Merkezler ve Çevresel Koşullar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717452"/>
            <a:ext cx="11254154" cy="6140548"/>
          </a:xfrm>
        </p:spPr>
        <p:txBody>
          <a:bodyPr/>
          <a:lstStyle/>
          <a:p>
            <a:r>
              <a:rPr lang="tr-TR" sz="4000" dirty="0" smtClean="0">
                <a:solidFill>
                  <a:srgbClr val="FF0000"/>
                </a:solidFill>
              </a:rPr>
              <a:t>IŞIK</a:t>
            </a:r>
          </a:p>
          <a:p>
            <a:r>
              <a:rPr lang="tr-TR" sz="3600" dirty="0" smtClean="0"/>
              <a:t>Gün ışığı kullanılmaz (?)</a:t>
            </a:r>
          </a:p>
          <a:p>
            <a:r>
              <a:rPr lang="tr-TR" sz="3600" dirty="0" smtClean="0"/>
              <a:t>Penceresiz-filmle kaplama</a:t>
            </a:r>
          </a:p>
          <a:p>
            <a:r>
              <a:rPr lang="tr-TR" sz="3600" dirty="0" smtClean="0"/>
              <a:t>Aydınlık/karanlık12h/12h</a:t>
            </a:r>
          </a:p>
          <a:p>
            <a:r>
              <a:rPr lang="tr-TR" sz="3600" dirty="0" err="1" smtClean="0"/>
              <a:t>Dimmer</a:t>
            </a:r>
            <a:r>
              <a:rPr lang="tr-TR" sz="3600" dirty="0" smtClean="0"/>
              <a:t> sistemli ışık (130-325 </a:t>
            </a:r>
            <a:r>
              <a:rPr lang="tr-TR" sz="3600" dirty="0" err="1" smtClean="0"/>
              <a:t>lux</a:t>
            </a:r>
            <a:r>
              <a:rPr lang="tr-TR" sz="3600" dirty="0" smtClean="0"/>
              <a:t>) oda, 40 </a:t>
            </a:r>
            <a:r>
              <a:rPr lang="tr-TR" sz="3600" dirty="0" err="1" smtClean="0"/>
              <a:t>lux</a:t>
            </a:r>
            <a:r>
              <a:rPr lang="tr-TR" sz="3600" dirty="0" smtClean="0"/>
              <a:t> kafes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280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54154" cy="6858000"/>
          </a:xfrm>
        </p:spPr>
        <p:txBody>
          <a:bodyPr/>
          <a:lstStyle/>
          <a:p>
            <a:r>
              <a:rPr lang="tr-TR" sz="3200" dirty="0" smtClean="0">
                <a:solidFill>
                  <a:srgbClr val="FF0000"/>
                </a:solidFill>
              </a:rPr>
              <a:t>GÜRÜLTÜ</a:t>
            </a:r>
          </a:p>
          <a:p>
            <a:r>
              <a:rPr lang="tr-TR" sz="2800" dirty="0" smtClean="0"/>
              <a:t>Duyarlı hayvanda </a:t>
            </a:r>
            <a:r>
              <a:rPr lang="tr-TR" sz="2800" dirty="0" err="1" smtClean="0"/>
              <a:t>odiojenik</a:t>
            </a:r>
            <a:r>
              <a:rPr lang="tr-TR" sz="2800" dirty="0" smtClean="0"/>
              <a:t> nöbet</a:t>
            </a:r>
          </a:p>
          <a:p>
            <a:r>
              <a:rPr lang="tr-TR" sz="2800" dirty="0" err="1" smtClean="0"/>
              <a:t>Laktasyonda</a:t>
            </a:r>
            <a:r>
              <a:rPr lang="tr-TR" sz="2800" dirty="0" smtClean="0"/>
              <a:t> duyarlılık artar</a:t>
            </a:r>
          </a:p>
          <a:p>
            <a:r>
              <a:rPr lang="tr-TR" sz="2800" dirty="0" smtClean="0"/>
              <a:t>Ani ses düzenliden daha zararlı</a:t>
            </a:r>
          </a:p>
          <a:p>
            <a:r>
              <a:rPr lang="tr-TR" sz="2800" dirty="0" smtClean="0"/>
              <a:t>Küçük </a:t>
            </a:r>
            <a:r>
              <a:rPr lang="tr-TR" sz="2800" dirty="0" err="1" smtClean="0"/>
              <a:t>rodent</a:t>
            </a:r>
            <a:r>
              <a:rPr lang="tr-TR" sz="2800" dirty="0" smtClean="0"/>
              <a:t> </a:t>
            </a:r>
            <a:r>
              <a:rPr lang="tr-TR" sz="2800" dirty="0" err="1" smtClean="0"/>
              <a:t>max</a:t>
            </a:r>
            <a:r>
              <a:rPr lang="tr-TR" sz="2800" dirty="0" smtClean="0"/>
              <a:t> 85 </a:t>
            </a:r>
            <a:r>
              <a:rPr lang="tr-TR" sz="2800" dirty="0" err="1" smtClean="0"/>
              <a:t>dB</a:t>
            </a:r>
            <a:endParaRPr lang="tr-TR" sz="2800" dirty="0" smtClean="0"/>
          </a:p>
          <a:p>
            <a:r>
              <a:rPr lang="tr-TR" sz="2800" dirty="0" smtClean="0">
                <a:solidFill>
                  <a:srgbClr val="FF0000"/>
                </a:solidFill>
              </a:rPr>
              <a:t>Gürültü kaynakları</a:t>
            </a:r>
          </a:p>
          <a:p>
            <a:r>
              <a:rPr lang="tr-TR" sz="2800" dirty="0" smtClean="0"/>
              <a:t>Elektronik alet</a:t>
            </a:r>
          </a:p>
          <a:p>
            <a:r>
              <a:rPr lang="tr-TR" sz="2800" dirty="0" smtClean="0"/>
              <a:t>Servis ekipmanı</a:t>
            </a:r>
          </a:p>
          <a:p>
            <a:r>
              <a:rPr lang="tr-TR" sz="2800" dirty="0" smtClean="0"/>
              <a:t>Trafik </a:t>
            </a:r>
          </a:p>
          <a:p>
            <a:r>
              <a:rPr lang="tr-TR" sz="2800" dirty="0" smtClean="0"/>
              <a:t>Temizlik, sanitasyon işlemi</a:t>
            </a:r>
          </a:p>
          <a:p>
            <a:r>
              <a:rPr lang="tr-TR" sz="2800" dirty="0" smtClean="0"/>
              <a:t>Köpek, </a:t>
            </a:r>
            <a:r>
              <a:rPr lang="tr-TR" sz="2800" dirty="0" err="1" smtClean="0"/>
              <a:t>NHprimat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190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82289" cy="6858000"/>
          </a:xfrm>
        </p:spPr>
        <p:txBody>
          <a:bodyPr/>
          <a:lstStyle/>
          <a:p>
            <a:r>
              <a:rPr lang="tr-TR" sz="3200" dirty="0" smtClean="0">
                <a:solidFill>
                  <a:srgbClr val="FF0000"/>
                </a:solidFill>
              </a:rPr>
              <a:t>SICAKLIK VE BAĞIL NEM</a:t>
            </a:r>
          </a:p>
          <a:p>
            <a:r>
              <a:rPr lang="tr-TR" sz="2800" dirty="0" smtClean="0"/>
              <a:t>Nem  %45-55</a:t>
            </a:r>
          </a:p>
          <a:p>
            <a:r>
              <a:rPr lang="tr-TR" sz="2800" dirty="0" smtClean="0"/>
              <a:t>Isı 18-24</a:t>
            </a:r>
            <a:r>
              <a:rPr lang="tr-TR" sz="2800" baseline="30000" dirty="0" smtClean="0"/>
              <a:t>o</a:t>
            </a:r>
            <a:r>
              <a:rPr lang="tr-TR" sz="2800" dirty="0" smtClean="0"/>
              <a:t>C</a:t>
            </a:r>
            <a:endParaRPr lang="tr-TR" sz="2800" dirty="0"/>
          </a:p>
          <a:p>
            <a:endParaRPr lang="tr-TR" sz="2800" dirty="0" smtClean="0"/>
          </a:p>
          <a:p>
            <a:r>
              <a:rPr lang="tr-TR" sz="2800" dirty="0" err="1" smtClean="0"/>
              <a:t>Termoregülasyon-homesostasi</a:t>
            </a:r>
            <a:endParaRPr lang="tr-TR" sz="2800" dirty="0" smtClean="0"/>
          </a:p>
          <a:p>
            <a:r>
              <a:rPr lang="tr-TR" sz="2800" dirty="0" smtClean="0"/>
              <a:t>Diyet-su tüketimi</a:t>
            </a:r>
          </a:p>
          <a:p>
            <a:r>
              <a:rPr lang="tr-TR" sz="2800" dirty="0" smtClean="0"/>
              <a:t>Metabolizma hızı</a:t>
            </a:r>
          </a:p>
          <a:p>
            <a:r>
              <a:rPr lang="tr-TR" sz="2800" dirty="0" smtClean="0"/>
              <a:t>Amonyak etkinliği</a:t>
            </a:r>
          </a:p>
          <a:p>
            <a:r>
              <a:rPr lang="tr-TR" sz="2800" dirty="0" err="1" smtClean="0"/>
              <a:t>M.o</a:t>
            </a:r>
            <a:r>
              <a:rPr lang="tr-TR" sz="2800" dirty="0" smtClean="0"/>
              <a:t> etkinliği</a:t>
            </a:r>
          </a:p>
          <a:p>
            <a:r>
              <a:rPr lang="tr-TR" sz="2800" dirty="0" smtClean="0"/>
              <a:t>Solunum yolu </a:t>
            </a:r>
            <a:r>
              <a:rPr lang="tr-TR" sz="2800" dirty="0" err="1" smtClean="0"/>
              <a:t>hast</a:t>
            </a:r>
            <a:endParaRPr lang="tr-TR" sz="2800" dirty="0" smtClean="0"/>
          </a:p>
          <a:p>
            <a:r>
              <a:rPr lang="tr-TR" sz="2800" dirty="0" err="1" smtClean="0"/>
              <a:t>Laktasyon</a:t>
            </a:r>
            <a:r>
              <a:rPr lang="tr-TR" sz="2800" dirty="0" smtClean="0"/>
              <a:t> ve gebeliği etkiler</a:t>
            </a:r>
          </a:p>
          <a:p>
            <a:r>
              <a:rPr lang="tr-TR" sz="2800" dirty="0" smtClean="0"/>
              <a:t>Terleyememe-</a:t>
            </a:r>
            <a:r>
              <a:rPr lang="tr-TR" sz="2800" dirty="0" err="1" smtClean="0"/>
              <a:t>hiperventilasyon</a:t>
            </a:r>
            <a:endParaRPr lang="tr-TR" sz="2800" dirty="0" smtClean="0"/>
          </a:p>
          <a:p>
            <a:r>
              <a:rPr lang="tr-TR" sz="2800" dirty="0" smtClean="0"/>
              <a:t>Ring </a:t>
            </a:r>
            <a:r>
              <a:rPr lang="tr-TR" sz="2800" dirty="0" err="1" smtClean="0"/>
              <a:t>tail</a:t>
            </a:r>
            <a:r>
              <a:rPr lang="tr-TR" sz="2800" dirty="0" smtClean="0"/>
              <a:t> (nem %40’ın altında) (</a:t>
            </a:r>
            <a:r>
              <a:rPr lang="tr-TR" sz="2800" dirty="0" err="1" smtClean="0"/>
              <a:t>rat</a:t>
            </a:r>
            <a:r>
              <a:rPr lang="tr-TR" sz="2800" dirty="0" smtClean="0"/>
              <a:t>)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0362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4492" cy="68580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HAVALANDIRMA </a:t>
            </a:r>
          </a:p>
          <a:p>
            <a:endParaRPr lang="tr-TR" sz="3200" dirty="0" smtClean="0">
              <a:solidFill>
                <a:srgbClr val="FF0000"/>
              </a:solidFill>
            </a:endParaRPr>
          </a:p>
          <a:p>
            <a:r>
              <a:rPr lang="tr-TR" sz="2800" dirty="0" smtClean="0"/>
              <a:t>O</a:t>
            </a:r>
            <a:r>
              <a:rPr lang="tr-TR" sz="2800" baseline="-25000" dirty="0" smtClean="0"/>
              <a:t>2</a:t>
            </a:r>
            <a:r>
              <a:rPr lang="tr-TR" sz="2800" dirty="0" smtClean="0"/>
              <a:t>/CO</a:t>
            </a:r>
            <a:r>
              <a:rPr lang="tr-TR" sz="2800" baseline="-25000" dirty="0" smtClean="0"/>
              <a:t>2</a:t>
            </a:r>
            <a:r>
              <a:rPr lang="tr-TR" sz="2800" dirty="0" smtClean="0"/>
              <a:t> dengesi</a:t>
            </a:r>
          </a:p>
          <a:p>
            <a:r>
              <a:rPr lang="tr-TR" sz="2800" dirty="0" err="1" smtClean="0"/>
              <a:t>Toksik</a:t>
            </a:r>
            <a:r>
              <a:rPr lang="tr-TR" sz="2800" dirty="0" smtClean="0"/>
              <a:t> gaz </a:t>
            </a:r>
            <a:r>
              <a:rPr lang="tr-TR" sz="2800" dirty="0" err="1" smtClean="0"/>
              <a:t>eleminasyonu</a:t>
            </a:r>
            <a:endParaRPr lang="tr-TR" sz="2800" dirty="0" smtClean="0"/>
          </a:p>
          <a:p>
            <a:r>
              <a:rPr lang="tr-TR" sz="2800" dirty="0" smtClean="0"/>
              <a:t>Kokusuz temiz hava sağlama</a:t>
            </a:r>
          </a:p>
          <a:p>
            <a:r>
              <a:rPr lang="tr-TR" sz="2800" dirty="0" smtClean="0"/>
              <a:t>Isı-nem kontrolü</a:t>
            </a:r>
          </a:p>
          <a:p>
            <a:r>
              <a:rPr lang="tr-TR" sz="2800" dirty="0" smtClean="0"/>
              <a:t>Havalandırma çeşitleri kafesleri ilgilendirmektedir.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484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8941982" cy="6606862"/>
          </a:xfrm>
        </p:spPr>
        <p:txBody>
          <a:bodyPr>
            <a:normAutofit/>
          </a:bodyPr>
          <a:lstStyle/>
          <a:p>
            <a:r>
              <a:rPr lang="tr-TR" dirty="0" err="1" smtClean="0"/>
              <a:t>Diploid</a:t>
            </a:r>
            <a:r>
              <a:rPr lang="tr-TR" dirty="0" smtClean="0"/>
              <a:t> kromozom: 40</a:t>
            </a:r>
            <a:endParaRPr lang="tr-TR" dirty="0"/>
          </a:p>
          <a:p>
            <a:r>
              <a:rPr lang="tr-TR" dirty="0" smtClean="0"/>
              <a:t>Fazla </a:t>
            </a:r>
            <a:r>
              <a:rPr lang="tr-TR" dirty="0"/>
              <a:t>sayıda yavru ve </a:t>
            </a:r>
            <a:r>
              <a:rPr lang="tr-TR" dirty="0" smtClean="0"/>
              <a:t>mutasyonlar: en </a:t>
            </a:r>
            <a:r>
              <a:rPr lang="tr-TR" dirty="0"/>
              <a:t>çok </a:t>
            </a:r>
            <a:r>
              <a:rPr lang="tr-TR" dirty="0" smtClean="0"/>
              <a:t>kullanılan hayvan.</a:t>
            </a:r>
          </a:p>
          <a:p>
            <a:r>
              <a:rPr lang="tr-TR" dirty="0" smtClean="0"/>
              <a:t>Yaşam süresi kısa: kronik toksikoloji çalışmaları için ideal.</a:t>
            </a:r>
          </a:p>
          <a:p>
            <a:endParaRPr lang="tr-TR" dirty="0" smtClean="0"/>
          </a:p>
          <a:p>
            <a:r>
              <a:rPr lang="tr-TR" dirty="0" smtClean="0"/>
              <a:t>Vücut sert kıllı </a:t>
            </a:r>
          </a:p>
          <a:p>
            <a:r>
              <a:rPr lang="tr-TR" dirty="0" smtClean="0"/>
              <a:t>Kuyruk tüysüz, pembe ve </a:t>
            </a:r>
            <a:r>
              <a:rPr lang="tr-TR" dirty="0" err="1" smtClean="0"/>
              <a:t>termoregülasyonda</a:t>
            </a:r>
            <a:r>
              <a:rPr lang="tr-TR" dirty="0" smtClean="0"/>
              <a:t> görevli. </a:t>
            </a:r>
          </a:p>
          <a:p>
            <a:r>
              <a:rPr lang="tr-TR" dirty="0" smtClean="0"/>
              <a:t>Albinoda kuyruk </a:t>
            </a:r>
            <a:r>
              <a:rPr lang="tr-TR" dirty="0"/>
              <a:t>vücuda göre </a:t>
            </a:r>
            <a:r>
              <a:rPr lang="tr-TR" dirty="0" smtClean="0"/>
              <a:t>daha uzun. </a:t>
            </a:r>
          </a:p>
          <a:p>
            <a:r>
              <a:rPr lang="tr-TR" dirty="0" smtClean="0"/>
              <a:t>Uzunluk: 10-15 cm.</a:t>
            </a:r>
          </a:p>
          <a:p>
            <a:r>
              <a:rPr lang="tr-TR" dirty="0" smtClean="0"/>
              <a:t>Ön ayak 4 arka 5 parmaklı </a:t>
            </a:r>
          </a:p>
          <a:p>
            <a:r>
              <a:rPr lang="tr-TR" dirty="0"/>
              <a:t>Omnivor-tahıl yemler</a:t>
            </a:r>
          </a:p>
          <a:p>
            <a:r>
              <a:rPr lang="tr-TR" dirty="0" err="1"/>
              <a:t>Koprofajik</a:t>
            </a:r>
            <a:r>
              <a:rPr lang="tr-TR" dirty="0"/>
              <a:t> (%50-65, B12 – K </a:t>
            </a:r>
            <a:r>
              <a:rPr lang="tr-TR" dirty="0" err="1"/>
              <a:t>vit</a:t>
            </a:r>
            <a:r>
              <a:rPr lang="tr-TR" dirty="0"/>
              <a:t>) </a:t>
            </a:r>
          </a:p>
          <a:p>
            <a:r>
              <a:rPr lang="tr-TR" dirty="0"/>
              <a:t>Diyet </a:t>
            </a:r>
            <a:r>
              <a:rPr lang="tr-TR" dirty="0" smtClean="0"/>
              <a:t>3-5 </a:t>
            </a:r>
            <a:r>
              <a:rPr lang="tr-TR" dirty="0"/>
              <a:t>g/gün </a:t>
            </a:r>
          </a:p>
          <a:p>
            <a:r>
              <a:rPr lang="tr-TR" dirty="0"/>
              <a:t>Su </a:t>
            </a:r>
            <a:r>
              <a:rPr lang="tr-TR" dirty="0" smtClean="0"/>
              <a:t>15 ml /100g </a:t>
            </a:r>
            <a:r>
              <a:rPr lang="tr-TR" dirty="0" err="1" smtClean="0"/>
              <a:t>ca</a:t>
            </a:r>
            <a:endParaRPr lang="tr-TR" dirty="0"/>
          </a:p>
          <a:p>
            <a:r>
              <a:rPr lang="tr-TR" dirty="0"/>
              <a:t>Yaşam </a:t>
            </a:r>
            <a:r>
              <a:rPr lang="tr-TR" dirty="0" smtClean="0"/>
              <a:t>1-2,5 yıl</a:t>
            </a:r>
          </a:p>
          <a:p>
            <a:r>
              <a:rPr lang="tr-TR" dirty="0" smtClean="0"/>
              <a:t>Sütten kesim 21 gün sonra </a:t>
            </a:r>
            <a:r>
              <a:rPr lang="tr-TR" dirty="0" err="1" smtClean="0"/>
              <a:t>pelet</a:t>
            </a:r>
            <a:r>
              <a:rPr lang="tr-TR" dirty="0" smtClean="0"/>
              <a:t> yem.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2811449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609" y="-1"/>
            <a:ext cx="11000936" cy="6710289"/>
          </a:xfrm>
        </p:spPr>
        <p:txBody>
          <a:bodyPr>
            <a:normAutofit/>
          </a:bodyPr>
          <a:lstStyle/>
          <a:p>
            <a:r>
              <a:rPr lang="tr-TR" b="1" dirty="0" smtClean="0"/>
              <a:t>2- Eğitimde ve Çalışanlarda Standardizasyon</a:t>
            </a:r>
            <a:endParaRPr lang="tr-TR" b="1" dirty="0"/>
          </a:p>
          <a:p>
            <a:endParaRPr lang="tr-TR" b="1" dirty="0" smtClean="0"/>
          </a:p>
          <a:p>
            <a:r>
              <a:rPr lang="tr-TR" b="1" dirty="0" smtClean="0"/>
              <a:t>Laboratuvar </a:t>
            </a:r>
            <a:r>
              <a:rPr lang="tr-TR" b="1" dirty="0"/>
              <a:t>Hayvanları Bilimi Eğitimi </a:t>
            </a:r>
            <a:r>
              <a:rPr lang="tr-TR" dirty="0"/>
              <a:t>Lisans ve lisansüstü programları hazırlanması </a:t>
            </a:r>
          </a:p>
          <a:p>
            <a:endParaRPr lang="tr-TR" dirty="0"/>
          </a:p>
          <a:p>
            <a:r>
              <a:rPr lang="tr-TR" b="1" dirty="0"/>
              <a:t>Eğitimli hayvan bakıcısı, </a:t>
            </a:r>
            <a:r>
              <a:rPr lang="tr-TR" dirty="0"/>
              <a:t>Ülkemizde bu alanda standart bir eğitim verilmemektedir. </a:t>
            </a:r>
          </a:p>
          <a:p>
            <a:endParaRPr lang="tr-TR" dirty="0"/>
          </a:p>
          <a:p>
            <a:r>
              <a:rPr lang="tr-TR" b="1" dirty="0"/>
              <a:t>Hayvan teknisyen ve yardımcıları, </a:t>
            </a:r>
            <a:r>
              <a:rPr lang="tr-TR" dirty="0"/>
              <a:t>Ülkemizde bu alanda standart bir eğitim verilmemektedir. </a:t>
            </a:r>
          </a:p>
          <a:p>
            <a:endParaRPr lang="tr-TR" dirty="0"/>
          </a:p>
          <a:p>
            <a:r>
              <a:rPr lang="tr-TR" b="1" dirty="0" smtClean="0"/>
              <a:t>Laboratuvar </a:t>
            </a:r>
            <a:r>
              <a:rPr lang="tr-TR" b="1" dirty="0"/>
              <a:t>Hayvan </a:t>
            </a:r>
            <a:r>
              <a:rPr lang="tr-TR" b="1" dirty="0" smtClean="0"/>
              <a:t>Hekimi, </a:t>
            </a:r>
            <a:r>
              <a:rPr lang="tr-TR" dirty="0"/>
              <a:t>Ülkemizde bu alanda eğitim verilmemektedir. </a:t>
            </a:r>
          </a:p>
          <a:p>
            <a:endParaRPr lang="tr-TR" dirty="0"/>
          </a:p>
          <a:p>
            <a:r>
              <a:rPr lang="tr-TR" b="1" dirty="0"/>
              <a:t>Araştırmacı eğitimi </a:t>
            </a:r>
            <a:r>
              <a:rPr lang="tr-TR" dirty="0"/>
              <a:t>80 saatlik kurslar </a:t>
            </a:r>
            <a:endParaRPr lang="tr-TR" dirty="0" smtClean="0"/>
          </a:p>
          <a:p>
            <a:endParaRPr lang="tr-TR" dirty="0"/>
          </a:p>
          <a:p>
            <a:r>
              <a:rPr lang="tr-TR" b="1" dirty="0"/>
              <a:t>Etik kurullarda </a:t>
            </a:r>
            <a:r>
              <a:rPr lang="tr-TR" b="1" dirty="0" smtClean="0"/>
              <a:t> </a:t>
            </a:r>
            <a:r>
              <a:rPr lang="tr-TR" dirty="0" smtClean="0"/>
              <a:t>3R</a:t>
            </a:r>
            <a:r>
              <a:rPr lang="tr-TR" dirty="0"/>
              <a:t>+ R </a:t>
            </a:r>
            <a:r>
              <a:rPr lang="tr-TR" dirty="0" smtClean="0"/>
              <a:t>kuralı,  üyelik</a:t>
            </a:r>
            <a:r>
              <a:rPr lang="tr-TR" dirty="0"/>
              <a:t>, işleyiş, </a:t>
            </a:r>
            <a:r>
              <a:rPr lang="tr-TR" dirty="0" smtClean="0"/>
              <a:t>kararlarda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6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745" y="98474"/>
            <a:ext cx="10958732" cy="6597748"/>
          </a:xfrm>
        </p:spPr>
        <p:txBody>
          <a:bodyPr>
            <a:normAutofit/>
          </a:bodyPr>
          <a:lstStyle/>
          <a:p>
            <a:r>
              <a:rPr lang="tr-TR" dirty="0" smtClean="0"/>
              <a:t>•</a:t>
            </a:r>
            <a:r>
              <a:rPr lang="tr-TR" sz="2400" b="1" dirty="0" smtClean="0"/>
              <a:t>Standardizasyonda Hayvanların </a:t>
            </a:r>
            <a:r>
              <a:rPr lang="tr-TR" sz="2400" b="1" dirty="0"/>
              <a:t>temel ihtiyaçları mutlaka </a:t>
            </a:r>
            <a:r>
              <a:rPr lang="tr-TR" sz="2400" b="1" dirty="0" smtClean="0"/>
              <a:t>karşılanmalıdır.</a:t>
            </a:r>
            <a:endParaRPr lang="tr-TR" sz="2400" b="1" dirty="0"/>
          </a:p>
          <a:p>
            <a:endParaRPr lang="tr-TR" dirty="0"/>
          </a:p>
          <a:p>
            <a:r>
              <a:rPr lang="tr-TR" dirty="0"/>
              <a:t>Dinlenmeye </a:t>
            </a:r>
          </a:p>
          <a:p>
            <a:r>
              <a:rPr lang="tr-TR" dirty="0" smtClean="0"/>
              <a:t> Araştırma </a:t>
            </a:r>
            <a:endParaRPr lang="tr-TR" dirty="0"/>
          </a:p>
          <a:p>
            <a:r>
              <a:rPr lang="tr-TR" dirty="0" smtClean="0"/>
              <a:t>Kendine </a:t>
            </a:r>
            <a:r>
              <a:rPr lang="tr-TR" dirty="0"/>
              <a:t>bakmaya </a:t>
            </a:r>
            <a:endParaRPr lang="tr-TR" dirty="0" smtClean="0"/>
          </a:p>
          <a:p>
            <a:r>
              <a:rPr lang="tr-TR" dirty="0" smtClean="0"/>
              <a:t>Yem </a:t>
            </a:r>
            <a:r>
              <a:rPr lang="tr-TR" dirty="0"/>
              <a:t>ve yiyecek peşinde koşmaya </a:t>
            </a:r>
          </a:p>
          <a:p>
            <a:r>
              <a:rPr lang="tr-TR" dirty="0" smtClean="0"/>
              <a:t>Yemek </a:t>
            </a:r>
            <a:r>
              <a:rPr lang="tr-TR" dirty="0"/>
              <a:t>ve </a:t>
            </a:r>
            <a:r>
              <a:rPr lang="tr-TR" dirty="0" smtClean="0"/>
              <a:t>içmeye</a:t>
            </a:r>
            <a:endParaRPr lang="tr-TR" dirty="0"/>
          </a:p>
          <a:p>
            <a:r>
              <a:rPr lang="tr-TR" dirty="0" smtClean="0"/>
              <a:t>Yuva </a:t>
            </a:r>
            <a:r>
              <a:rPr lang="tr-TR" dirty="0"/>
              <a:t>kurmaya </a:t>
            </a:r>
          </a:p>
          <a:p>
            <a:r>
              <a:rPr lang="tr-TR" dirty="0" smtClean="0"/>
              <a:t>Kazmaya</a:t>
            </a:r>
            <a:endParaRPr lang="tr-TR" dirty="0"/>
          </a:p>
          <a:p>
            <a:r>
              <a:rPr lang="tr-TR" dirty="0" err="1" smtClean="0"/>
              <a:t>Ürinasyon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defekasyon</a:t>
            </a:r>
            <a:r>
              <a:rPr lang="tr-TR" dirty="0"/>
              <a:t> </a:t>
            </a:r>
          </a:p>
          <a:p>
            <a:r>
              <a:rPr lang="tr-TR" dirty="0" smtClean="0"/>
              <a:t>Sosyal </a:t>
            </a:r>
            <a:r>
              <a:rPr lang="tr-TR" dirty="0"/>
              <a:t>davranmaya </a:t>
            </a:r>
            <a:endParaRPr lang="tr-TR" dirty="0" smtClean="0"/>
          </a:p>
          <a:p>
            <a:r>
              <a:rPr lang="tr-TR" dirty="0" smtClean="0"/>
              <a:t>Çevresel </a:t>
            </a:r>
            <a:r>
              <a:rPr lang="tr-TR" dirty="0"/>
              <a:t>uyarılara göre hareket etmeye</a:t>
            </a:r>
          </a:p>
        </p:txBody>
      </p:sp>
    </p:spTree>
    <p:extLst>
      <p:ext uri="{BB962C8B-B14F-4D97-AF65-F5344CB8AC3E}">
        <p14:creationId xmlns:p14="http://schemas.microsoft.com/office/powerpoint/2010/main" val="29490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948" y="196948"/>
            <a:ext cx="10972800" cy="6555544"/>
          </a:xfrm>
        </p:spPr>
        <p:txBody>
          <a:bodyPr/>
          <a:lstStyle/>
          <a:p>
            <a:r>
              <a:rPr lang="tr-TR" b="1" dirty="0"/>
              <a:t>Deney Hayvanı Protokollerinde Deney içi Standartların Belirlenmesi</a:t>
            </a:r>
            <a:r>
              <a:rPr lang="tr-TR" b="1" dirty="0" smtClean="0"/>
              <a:t>:</a:t>
            </a:r>
          </a:p>
          <a:p>
            <a:r>
              <a:rPr lang="tr-TR" dirty="0" smtClean="0"/>
              <a:t>- </a:t>
            </a:r>
            <a:r>
              <a:rPr lang="tr-TR" dirty="0"/>
              <a:t>Deney hayvanına verilen rahatsızlığın </a:t>
            </a:r>
            <a:r>
              <a:rPr lang="tr-TR" dirty="0" smtClean="0"/>
              <a:t>sınıflandırılması</a:t>
            </a:r>
          </a:p>
          <a:p>
            <a:r>
              <a:rPr lang="tr-TR" dirty="0" smtClean="0"/>
              <a:t>- </a:t>
            </a:r>
            <a:r>
              <a:rPr lang="tr-TR" dirty="0"/>
              <a:t>İnsani son nokta belirlenmesi,</a:t>
            </a:r>
          </a:p>
          <a:p>
            <a:r>
              <a:rPr lang="tr-TR" dirty="0" smtClean="0"/>
              <a:t> - </a:t>
            </a:r>
            <a:r>
              <a:rPr lang="tr-TR" dirty="0"/>
              <a:t>Deney sonlandırma zamanı </a:t>
            </a:r>
          </a:p>
        </p:txBody>
      </p:sp>
    </p:spTree>
    <p:extLst>
      <p:ext uri="{BB962C8B-B14F-4D97-AF65-F5344CB8AC3E}">
        <p14:creationId xmlns:p14="http://schemas.microsoft.com/office/powerpoint/2010/main" val="496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59879" cy="6858000"/>
          </a:xfrm>
        </p:spPr>
        <p:txBody>
          <a:bodyPr/>
          <a:lstStyle/>
          <a:p>
            <a:pPr marL="114300" indent="0">
              <a:buNone/>
            </a:pPr>
            <a:r>
              <a:rPr lang="tr-TR" sz="3600" dirty="0" smtClean="0"/>
              <a:t>                                   KAFES TİPLERİ</a:t>
            </a:r>
          </a:p>
          <a:p>
            <a:r>
              <a:rPr lang="tr-TR" sz="2800" dirty="0" smtClean="0"/>
              <a:t>Yeni yasal gereksinimler doğrultusunda dizayn</a:t>
            </a:r>
          </a:p>
          <a:p>
            <a:endParaRPr lang="tr-TR" sz="2800" b="1" dirty="0" smtClean="0"/>
          </a:p>
          <a:p>
            <a:r>
              <a:rPr lang="tr-TR" sz="3200" dirty="0" smtClean="0">
                <a:solidFill>
                  <a:srgbClr val="FF0000"/>
                </a:solidFill>
              </a:rPr>
              <a:t>Açık kafes</a:t>
            </a:r>
          </a:p>
          <a:p>
            <a:r>
              <a:rPr lang="tr-TR" sz="3200" dirty="0">
                <a:solidFill>
                  <a:srgbClr val="FF0000"/>
                </a:solidFill>
              </a:rPr>
              <a:t>Tek kullanımlık kafes (</a:t>
            </a:r>
            <a:r>
              <a:rPr lang="en-US" sz="3200" dirty="0">
                <a:solidFill>
                  <a:srgbClr val="FF0000"/>
                </a:solidFill>
              </a:rPr>
              <a:t>Disposable cages</a:t>
            </a:r>
            <a:r>
              <a:rPr lang="tr-TR" sz="3200" dirty="0">
                <a:solidFill>
                  <a:srgbClr val="FF0000"/>
                </a:solidFill>
              </a:rPr>
              <a:t>)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tr-TR" sz="3200" dirty="0" smtClean="0">
                <a:solidFill>
                  <a:srgbClr val="FF0000"/>
                </a:solidFill>
              </a:rPr>
              <a:t>Filtreli kafes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smtClean="0">
                <a:solidFill>
                  <a:srgbClr val="FF0000"/>
                </a:solidFill>
              </a:rPr>
              <a:t>(</a:t>
            </a:r>
            <a:r>
              <a:rPr lang="en-US" sz="3200" dirty="0" smtClean="0">
                <a:solidFill>
                  <a:srgbClr val="FF0000"/>
                </a:solidFill>
              </a:rPr>
              <a:t>Filter </a:t>
            </a:r>
            <a:r>
              <a:rPr lang="en-US" sz="3200" dirty="0">
                <a:solidFill>
                  <a:srgbClr val="FF0000"/>
                </a:solidFill>
              </a:rPr>
              <a:t>top </a:t>
            </a:r>
            <a:r>
              <a:rPr lang="en-US" sz="3200" dirty="0" smtClean="0">
                <a:solidFill>
                  <a:srgbClr val="FF0000"/>
                </a:solidFill>
              </a:rPr>
              <a:t>cages</a:t>
            </a:r>
            <a:r>
              <a:rPr lang="tr-TR" sz="3200" dirty="0" smtClean="0">
                <a:solidFill>
                  <a:srgbClr val="FF0000"/>
                </a:solidFill>
              </a:rPr>
              <a:t>)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tr-TR" sz="3200" dirty="0" smtClean="0">
                <a:solidFill>
                  <a:srgbClr val="FF0000"/>
                </a:solidFill>
              </a:rPr>
              <a:t>IVC (</a:t>
            </a:r>
            <a:r>
              <a:rPr lang="en-US" sz="3200" dirty="0" smtClean="0">
                <a:solidFill>
                  <a:srgbClr val="FF0000"/>
                </a:solidFill>
              </a:rPr>
              <a:t>Individual</a:t>
            </a:r>
            <a:r>
              <a:rPr lang="tr-TR" sz="3200" dirty="0" err="1" smtClean="0">
                <a:solidFill>
                  <a:srgbClr val="FF0000"/>
                </a:solidFill>
              </a:rPr>
              <a:t>ly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ventilated </a:t>
            </a:r>
            <a:r>
              <a:rPr lang="en-US" sz="3200" dirty="0" smtClean="0">
                <a:solidFill>
                  <a:srgbClr val="FF0000"/>
                </a:solidFill>
              </a:rPr>
              <a:t>cages</a:t>
            </a:r>
            <a:r>
              <a:rPr lang="tr-TR" sz="3200" dirty="0" smtClean="0">
                <a:solidFill>
                  <a:srgbClr val="FF0000"/>
                </a:solidFill>
              </a:rPr>
              <a:t>)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 smtClean="0"/>
              <a:t> </a:t>
            </a:r>
            <a:r>
              <a:rPr lang="tr-TR" sz="3200" dirty="0" smtClean="0"/>
              <a:t>- Güçle havalandırma yapılan (</a:t>
            </a:r>
            <a:r>
              <a:rPr lang="en-US" sz="3200" dirty="0" smtClean="0"/>
              <a:t>Forced air</a:t>
            </a:r>
            <a:r>
              <a:rPr lang="tr-TR" sz="3200" dirty="0" smtClean="0"/>
              <a:t>)</a:t>
            </a:r>
            <a:endParaRPr lang="en-US" sz="3200" dirty="0"/>
          </a:p>
          <a:p>
            <a:r>
              <a:rPr lang="en-US" sz="3200" dirty="0" smtClean="0"/>
              <a:t> </a:t>
            </a:r>
            <a:r>
              <a:rPr lang="tr-TR" sz="3200" dirty="0" smtClean="0"/>
              <a:t>-Merkezi havalandırma (</a:t>
            </a:r>
            <a:r>
              <a:rPr lang="en-US" sz="3200" dirty="0" smtClean="0"/>
              <a:t>Motor free</a:t>
            </a:r>
            <a:r>
              <a:rPr lang="tr-TR" sz="3200" dirty="0" smtClean="0"/>
              <a:t>)</a:t>
            </a:r>
            <a:endParaRPr lang="en-US" sz="3200" dirty="0"/>
          </a:p>
          <a:p>
            <a:r>
              <a:rPr lang="en-US" sz="3200" dirty="0" smtClean="0"/>
              <a:t> </a:t>
            </a:r>
            <a:r>
              <a:rPr lang="tr-TR" sz="3200" dirty="0" err="1" smtClean="0">
                <a:solidFill>
                  <a:srgbClr val="FF0000"/>
                </a:solidFill>
              </a:rPr>
              <a:t>Metabolik</a:t>
            </a:r>
            <a:r>
              <a:rPr lang="tr-TR" sz="3200" dirty="0" smtClean="0">
                <a:solidFill>
                  <a:srgbClr val="FF0000"/>
                </a:solidFill>
              </a:rPr>
              <a:t> kafes</a:t>
            </a:r>
          </a:p>
          <a:p>
            <a:pPr marL="11430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6300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IVC (</a:t>
            </a:r>
            <a:r>
              <a:rPr lang="tr-TR" dirty="0" err="1" smtClean="0"/>
              <a:t>Individually</a:t>
            </a:r>
            <a:r>
              <a:rPr lang="tr-TR" dirty="0" smtClean="0"/>
              <a:t> </a:t>
            </a:r>
            <a:r>
              <a:rPr lang="tr-TR" dirty="0" err="1"/>
              <a:t>Ventilated</a:t>
            </a:r>
            <a:r>
              <a:rPr lang="tr-TR" dirty="0"/>
              <a:t> </a:t>
            </a:r>
            <a:r>
              <a:rPr lang="tr-TR" dirty="0" err="1" smtClean="0"/>
              <a:t>Cages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57674"/>
            <a:ext cx="10160000" cy="48006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Kafes ortamında oda şartlarını sunar</a:t>
            </a:r>
            <a:endParaRPr lang="en-US" sz="2800" dirty="0"/>
          </a:p>
          <a:p>
            <a:endParaRPr lang="en-US" sz="2800" dirty="0"/>
          </a:p>
          <a:p>
            <a:r>
              <a:rPr lang="tr-TR" sz="2800" dirty="0" smtClean="0"/>
              <a:t>Yaşam, deneme ve yetiştirmeye uygun mikro çevre sağlar</a:t>
            </a:r>
          </a:p>
          <a:p>
            <a:r>
              <a:rPr lang="tr-TR" sz="2800" dirty="0" smtClean="0"/>
              <a:t>Aynı odada farklı özellikli hayvan bulundurabilme</a:t>
            </a:r>
          </a:p>
          <a:p>
            <a:r>
              <a:rPr lang="tr-TR" sz="2800" dirty="0" smtClean="0"/>
              <a:t>Çevre şartlarının kontrolü</a:t>
            </a:r>
            <a:endParaRPr lang="tr-TR" sz="2800" dirty="0"/>
          </a:p>
          <a:p>
            <a:r>
              <a:rPr lang="tr-TR" sz="2800" dirty="0" smtClean="0"/>
              <a:t>Amonyak ve CO2 seviyesi ayarı</a:t>
            </a:r>
          </a:p>
          <a:p>
            <a:r>
              <a:rPr lang="tr-TR" sz="2800" dirty="0" smtClean="0"/>
              <a:t>Çapraz </a:t>
            </a:r>
            <a:r>
              <a:rPr lang="tr-TR" sz="2800" dirty="0" err="1" smtClean="0"/>
              <a:t>kontaminasyon</a:t>
            </a:r>
            <a:r>
              <a:rPr lang="tr-TR" sz="2800" dirty="0" smtClean="0"/>
              <a:t> engellenir</a:t>
            </a:r>
          </a:p>
          <a:p>
            <a:r>
              <a:rPr lang="tr-TR" sz="2800" dirty="0" smtClean="0"/>
              <a:t>Karantina imkanı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2316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54745"/>
            <a:ext cx="11169748" cy="6583680"/>
          </a:xfrm>
        </p:spPr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FF0000"/>
                </a:solidFill>
              </a:rPr>
              <a:t>Hangi Kafes Kullanılmalı?</a:t>
            </a:r>
          </a:p>
          <a:p>
            <a:r>
              <a:rPr lang="tr-TR" sz="4400" dirty="0" smtClean="0"/>
              <a:t>Denemedeki amacınız nedir?</a:t>
            </a:r>
          </a:p>
          <a:p>
            <a:r>
              <a:rPr lang="en-US" sz="4400" dirty="0" smtClean="0"/>
              <a:t> </a:t>
            </a:r>
            <a:r>
              <a:rPr lang="tr-TR" sz="4400" dirty="0" smtClean="0"/>
              <a:t>Denemede maksimum esneklik ve opsiyon hangisi ile sağlanır?</a:t>
            </a:r>
          </a:p>
          <a:p>
            <a:r>
              <a:rPr lang="tr-TR" sz="4400" dirty="0" smtClean="0"/>
              <a:t>Ekonomi 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44948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5205" y="2039044"/>
            <a:ext cx="10160000" cy="1143000"/>
          </a:xfrm>
        </p:spPr>
        <p:txBody>
          <a:bodyPr/>
          <a:lstStyle/>
          <a:p>
            <a:pPr algn="ctr"/>
            <a:r>
              <a:rPr lang="fi-FI" b="1" dirty="0" smtClean="0"/>
              <a:t>İNSANİ SON NOKTA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fi-FI" b="1" dirty="0" smtClean="0"/>
              <a:t>HUMAN</a:t>
            </a:r>
            <a:r>
              <a:rPr lang="tr-TR" b="1" dirty="0" smtClean="0"/>
              <a:t>E</a:t>
            </a:r>
            <a:r>
              <a:rPr lang="fi-FI" b="1" dirty="0" smtClean="0"/>
              <a:t> ENDPOİNT </a:t>
            </a:r>
            <a:r>
              <a:rPr lang="fi-FI" dirty="0"/>
              <a:t/>
            </a:r>
            <a:br>
              <a:rPr lang="fi-FI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220383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İnsani son nokta- </a:t>
            </a:r>
            <a:r>
              <a:rPr lang="fi-FI" b="1" dirty="0" smtClean="0"/>
              <a:t>Human</a:t>
            </a:r>
            <a:r>
              <a:rPr lang="tr-TR" b="1" dirty="0" smtClean="0"/>
              <a:t>e</a:t>
            </a:r>
            <a:r>
              <a:rPr lang="fi-FI" b="1" dirty="0" smtClean="0"/>
              <a:t> </a:t>
            </a:r>
            <a:r>
              <a:rPr lang="fi-FI" b="1" dirty="0"/>
              <a:t>endpoint </a:t>
            </a:r>
            <a:r>
              <a:rPr lang="fi-FI" dirty="0"/>
              <a:t/>
            </a:r>
            <a:br>
              <a:rPr lang="fi-FI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948" y="1417638"/>
            <a:ext cx="10972800" cy="5264516"/>
          </a:xfrm>
        </p:spPr>
        <p:txBody>
          <a:bodyPr/>
          <a:lstStyle/>
          <a:p>
            <a:r>
              <a:rPr lang="tr-TR" sz="3200" dirty="0" smtClean="0"/>
              <a:t>Hayvan </a:t>
            </a:r>
            <a:r>
              <a:rPr lang="tr-TR" sz="3200" dirty="0"/>
              <a:t>canlı </a:t>
            </a:r>
            <a:r>
              <a:rPr lang="tr-TR" sz="3200" dirty="0" smtClean="0"/>
              <a:t>ağırlığının </a:t>
            </a:r>
            <a:r>
              <a:rPr lang="tr-TR" sz="3200" dirty="0"/>
              <a:t>% 20 kaybetmesi, </a:t>
            </a:r>
          </a:p>
          <a:p>
            <a:r>
              <a:rPr lang="tr-TR" sz="3200" dirty="0"/>
              <a:t>İki gün içinde canlı ağırlığının %15 kaybetmesi, </a:t>
            </a:r>
          </a:p>
          <a:p>
            <a:r>
              <a:rPr lang="tr-TR" sz="3200" dirty="0"/>
              <a:t>Body </a:t>
            </a:r>
            <a:r>
              <a:rPr lang="tr-TR" sz="3200" dirty="0" err="1"/>
              <a:t>condition</a:t>
            </a:r>
            <a:r>
              <a:rPr lang="tr-TR" sz="3200" dirty="0"/>
              <a:t> </a:t>
            </a:r>
            <a:r>
              <a:rPr lang="tr-TR" sz="3200" dirty="0" err="1"/>
              <a:t>score’u</a:t>
            </a:r>
            <a:r>
              <a:rPr lang="tr-TR" sz="3200" dirty="0"/>
              <a:t> 0.3 altına düşmesi </a:t>
            </a:r>
          </a:p>
          <a:p>
            <a:r>
              <a:rPr lang="tr-TR" sz="3200" dirty="0"/>
              <a:t>Vücut </a:t>
            </a:r>
            <a:r>
              <a:rPr lang="tr-TR" sz="3200" dirty="0" smtClean="0"/>
              <a:t>sıcaklığının </a:t>
            </a:r>
            <a:r>
              <a:rPr lang="tr-TR" sz="3200" dirty="0"/>
              <a:t>ani olarak 4 derece düşmesi, </a:t>
            </a:r>
          </a:p>
          <a:p>
            <a:r>
              <a:rPr lang="tr-TR" sz="3200" dirty="0"/>
              <a:t>Tümör volümünün farede 1.2x 1.2 cm’den büyük olması, </a:t>
            </a:r>
          </a:p>
          <a:p>
            <a:r>
              <a:rPr lang="tr-TR" sz="3200" dirty="0"/>
              <a:t>Tümör volümünün sıçanda 2.5x 2.5 cm’den büyük olması, </a:t>
            </a:r>
          </a:p>
          <a:p>
            <a:r>
              <a:rPr lang="tr-TR" sz="3200" dirty="0"/>
              <a:t>Vücut ağırlığının % 10 dan fazla </a:t>
            </a:r>
            <a:r>
              <a:rPr lang="tr-TR" sz="3200" dirty="0" err="1"/>
              <a:t>ascites</a:t>
            </a:r>
            <a:r>
              <a:rPr lang="tr-TR" sz="3200" dirty="0"/>
              <a:t> gelişmesi, </a:t>
            </a:r>
          </a:p>
          <a:p>
            <a:r>
              <a:rPr lang="tr-TR" sz="3200" dirty="0"/>
              <a:t>48 saatten fazla süren </a:t>
            </a:r>
            <a:r>
              <a:rPr lang="tr-TR" sz="3200" dirty="0" err="1"/>
              <a:t>diyareler</a:t>
            </a:r>
            <a:r>
              <a:rPr lang="tr-TR" sz="3200" dirty="0"/>
              <a:t> </a:t>
            </a:r>
          </a:p>
          <a:p>
            <a:r>
              <a:rPr lang="tr-TR" sz="3200" dirty="0" smtClean="0"/>
              <a:t>Anormal </a:t>
            </a:r>
            <a:r>
              <a:rPr lang="tr-TR" sz="3200" dirty="0"/>
              <a:t>davranışlar ve </a:t>
            </a:r>
            <a:r>
              <a:rPr lang="tr-TR" sz="3200" dirty="0" err="1"/>
              <a:t>postür</a:t>
            </a:r>
            <a:r>
              <a:rPr lang="tr-TR" sz="3200" dirty="0"/>
              <a:t> bozuklukları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09271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/>
              <a:t>Deney hayvanları çalışmalarında hayvanlara verilen </a:t>
            </a:r>
            <a:r>
              <a:rPr lang="tr-TR" sz="3200" b="1" dirty="0" smtClean="0"/>
              <a:t>rahatsızlığın sınıflandırılması (</a:t>
            </a:r>
            <a:r>
              <a:rPr lang="tr-TR" sz="3200" b="1" dirty="0" err="1" smtClean="0"/>
              <a:t>Canadian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Council</a:t>
            </a:r>
            <a:r>
              <a:rPr lang="tr-TR" sz="3200" b="1" dirty="0" smtClean="0"/>
              <a:t>):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015" y="1674254"/>
            <a:ext cx="10916530" cy="5007900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sz="3600" b="1" dirty="0" smtClean="0"/>
              <a:t>Çok Hafif </a:t>
            </a:r>
            <a:r>
              <a:rPr lang="nn-NO" sz="3600" b="1" dirty="0" smtClean="0"/>
              <a:t>rahatsızlıklar </a:t>
            </a:r>
            <a:r>
              <a:rPr lang="nn-NO" sz="3600" b="1" dirty="0"/>
              <a:t>: </a:t>
            </a:r>
            <a:endParaRPr lang="tr-TR" sz="3600" b="1" dirty="0" smtClean="0"/>
          </a:p>
          <a:p>
            <a:r>
              <a:rPr lang="tr-TR" sz="3600" dirty="0" smtClean="0"/>
              <a:t>Kısa dönem zapt-ı </a:t>
            </a:r>
            <a:r>
              <a:rPr lang="tr-TR" sz="3600" dirty="0" err="1" smtClean="0"/>
              <a:t>rapt</a:t>
            </a:r>
            <a:r>
              <a:rPr lang="tr-TR" sz="3600" dirty="0" smtClean="0"/>
              <a:t> ile gözlemlemek</a:t>
            </a:r>
          </a:p>
          <a:p>
            <a:r>
              <a:rPr lang="tr-TR" sz="3600" dirty="0" smtClean="0"/>
              <a:t>IV, IM, SC, oral, IP </a:t>
            </a:r>
            <a:r>
              <a:rPr lang="tr-TR" sz="3600" dirty="0" err="1" smtClean="0"/>
              <a:t>injeksiyon</a:t>
            </a:r>
            <a:r>
              <a:rPr lang="tr-TR" sz="3600" dirty="0" smtClean="0"/>
              <a:t> (yan etki yapmayan)</a:t>
            </a:r>
          </a:p>
          <a:p>
            <a:r>
              <a:rPr lang="tr-TR" sz="3600" dirty="0" smtClean="0"/>
              <a:t>Yaşam sonlanacaksa tam anestezi ile işlem yapmak</a:t>
            </a:r>
          </a:p>
          <a:p>
            <a:r>
              <a:rPr lang="tr-TR" sz="3600" dirty="0" smtClean="0"/>
              <a:t>Tam anestezi ile uyutmak</a:t>
            </a:r>
          </a:p>
          <a:p>
            <a:r>
              <a:rPr lang="nn-NO" sz="3600" dirty="0" smtClean="0"/>
              <a:t>Tek </a:t>
            </a:r>
            <a:r>
              <a:rPr lang="nn-NO" sz="3600" dirty="0"/>
              <a:t>sefer kan almak, </a:t>
            </a:r>
          </a:p>
          <a:p>
            <a:r>
              <a:rPr lang="tr-TR" sz="3600" dirty="0" smtClean="0"/>
              <a:t>Anestezi </a:t>
            </a:r>
            <a:r>
              <a:rPr lang="tr-TR" sz="3600" dirty="0"/>
              <a:t>altında görüntülemek </a:t>
            </a:r>
          </a:p>
          <a:p>
            <a:r>
              <a:rPr lang="tr-TR" sz="3600" dirty="0"/>
              <a:t>Kısa dönem arkadaşlarından ayırmak </a:t>
            </a:r>
          </a:p>
          <a:p>
            <a:endParaRPr lang="tr-TR" sz="3600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307894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96403"/>
            <a:ext cx="11191740" cy="4800600"/>
          </a:xfrm>
        </p:spPr>
        <p:txBody>
          <a:bodyPr>
            <a:normAutofit fontScale="92500" lnSpcReduction="10000"/>
          </a:bodyPr>
          <a:lstStyle/>
          <a:p>
            <a:r>
              <a:rPr lang="tr-TR" sz="4000" b="1" dirty="0" smtClean="0"/>
              <a:t>Hafif </a:t>
            </a:r>
            <a:r>
              <a:rPr lang="tr-TR" sz="4000" b="1" dirty="0"/>
              <a:t>şiddette rahatsızlık: </a:t>
            </a:r>
            <a:endParaRPr lang="tr-TR" sz="4000" b="1" dirty="0" smtClean="0"/>
          </a:p>
          <a:p>
            <a:r>
              <a:rPr lang="tr-TR" sz="4000" dirty="0" smtClean="0"/>
              <a:t>Anestezi altında </a:t>
            </a:r>
            <a:r>
              <a:rPr lang="tr-TR" sz="4000" dirty="0" err="1" smtClean="0"/>
              <a:t>kanül</a:t>
            </a:r>
            <a:r>
              <a:rPr lang="tr-TR" sz="4000" dirty="0" smtClean="0"/>
              <a:t> takma (damar ya da vücut boşluğu)</a:t>
            </a:r>
          </a:p>
          <a:p>
            <a:r>
              <a:rPr lang="tr-TR" sz="4000" dirty="0" smtClean="0"/>
              <a:t>Anestezi ile minör cerrahi (biyopsi, </a:t>
            </a:r>
            <a:r>
              <a:rPr lang="tr-TR" sz="4000" dirty="0" err="1" smtClean="0"/>
              <a:t>laparoskopi</a:t>
            </a:r>
            <a:r>
              <a:rPr lang="tr-TR" sz="4000" dirty="0" smtClean="0"/>
              <a:t>)</a:t>
            </a:r>
          </a:p>
          <a:p>
            <a:r>
              <a:rPr lang="tr-TR" sz="4000" dirty="0" smtClean="0"/>
              <a:t>Kısa dönemli diyet ve suya erişememe</a:t>
            </a:r>
          </a:p>
          <a:p>
            <a:r>
              <a:rPr lang="tr-TR" sz="4000" dirty="0" smtClean="0"/>
              <a:t>Ölümcül olmayan ilaç ve kimyasal uygulama</a:t>
            </a:r>
          </a:p>
          <a:p>
            <a:r>
              <a:rPr lang="tr-TR" sz="4000" dirty="0" smtClean="0"/>
              <a:t>Hayvanın fizyolojik çıktılarını (</a:t>
            </a:r>
            <a:r>
              <a:rPr lang="tr-TR" sz="4000" dirty="0" err="1" smtClean="0"/>
              <a:t>fekal</a:t>
            </a:r>
            <a:r>
              <a:rPr lang="tr-TR" sz="4000" dirty="0" smtClean="0"/>
              <a:t>, </a:t>
            </a:r>
            <a:r>
              <a:rPr lang="tr-TR" sz="4000" dirty="0" err="1" smtClean="0"/>
              <a:t>üriner</a:t>
            </a:r>
            <a:r>
              <a:rPr lang="tr-TR" sz="4000" dirty="0" smtClean="0"/>
              <a:t>, kardiyolojik, sinirsel veriler) değiştirmeyen uygulamalar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466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6344093" cy="4800600"/>
          </a:xfrm>
        </p:spPr>
        <p:txBody>
          <a:bodyPr/>
          <a:lstStyle/>
          <a:p>
            <a:r>
              <a:rPr lang="tr-TR" dirty="0"/>
              <a:t>B</a:t>
            </a:r>
            <a:r>
              <a:rPr lang="tr-TR" dirty="0" smtClean="0"/>
              <a:t>ir </a:t>
            </a:r>
            <a:r>
              <a:rPr lang="tr-TR" dirty="0"/>
              <a:t>kesici ve üç </a:t>
            </a:r>
            <a:r>
              <a:rPr lang="tr-TR" dirty="0" err="1" smtClean="0"/>
              <a:t>molar</a:t>
            </a:r>
            <a:r>
              <a:rPr lang="tr-TR" dirty="0" smtClean="0"/>
              <a:t> (tek taraf)</a:t>
            </a:r>
            <a:endParaRPr lang="tr-TR" dirty="0"/>
          </a:p>
          <a:p>
            <a:r>
              <a:rPr lang="tr-TR" dirty="0" smtClean="0"/>
              <a:t>Kesiciler sürekli uzar</a:t>
            </a:r>
          </a:p>
          <a:p>
            <a:r>
              <a:rPr lang="tr-TR" dirty="0" smtClean="0"/>
              <a:t> </a:t>
            </a:r>
            <a:r>
              <a:rPr lang="tr-TR" dirty="0"/>
              <a:t>Üst kesicilerin arka </a:t>
            </a:r>
            <a:r>
              <a:rPr lang="tr-TR" dirty="0" smtClean="0"/>
              <a:t>kenarları </a:t>
            </a:r>
            <a:r>
              <a:rPr lang="tr-TR" dirty="0"/>
              <a:t>daha keskindir. </a:t>
            </a:r>
          </a:p>
        </p:txBody>
      </p:sp>
    </p:spTree>
    <p:extLst>
      <p:ext uri="{BB962C8B-B14F-4D97-AF65-F5344CB8AC3E}">
        <p14:creationId xmlns:p14="http://schemas.microsoft.com/office/powerpoint/2010/main" val="69044217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909" y="115909"/>
            <a:ext cx="11075831" cy="6568225"/>
          </a:xfrm>
        </p:spPr>
        <p:txBody>
          <a:bodyPr>
            <a:normAutofit fontScale="85000" lnSpcReduction="10000"/>
          </a:bodyPr>
          <a:lstStyle/>
          <a:p>
            <a:r>
              <a:rPr lang="tr-TR" sz="4400" b="1" dirty="0" smtClean="0"/>
              <a:t>Orta ve Şiddetli rahatsızlık veren uygulamalar: </a:t>
            </a:r>
          </a:p>
          <a:p>
            <a:r>
              <a:rPr lang="tr-TR" sz="4400" dirty="0" smtClean="0"/>
              <a:t>Genel anestezi altında majör cerrahi (post op döneminde hayvanı kısıtlayan iyileşme dönemli)</a:t>
            </a:r>
          </a:p>
          <a:p>
            <a:r>
              <a:rPr lang="tr-TR" sz="4400" dirty="0" smtClean="0"/>
              <a:t>Anne </a:t>
            </a:r>
            <a:r>
              <a:rPr lang="tr-TR" sz="4400" dirty="0"/>
              <a:t>yoksunluğu, saldırganlık, avcı-avcı etkileşimleri gibi davranışsal streslerin uyarılması;</a:t>
            </a:r>
          </a:p>
          <a:p>
            <a:r>
              <a:rPr lang="tr-TR" sz="4400" dirty="0" err="1"/>
              <a:t>S</a:t>
            </a:r>
            <a:r>
              <a:rPr lang="tr-TR" sz="4400" dirty="0" err="1" smtClean="0"/>
              <a:t>ensorimotor</a:t>
            </a:r>
            <a:r>
              <a:rPr lang="tr-TR" sz="4400" dirty="0" smtClean="0"/>
              <a:t> </a:t>
            </a:r>
            <a:r>
              <a:rPr lang="tr-TR" sz="4400" dirty="0"/>
              <a:t>organizasyonun şiddetli, kalıcı veya geri </a:t>
            </a:r>
            <a:r>
              <a:rPr lang="tr-TR" sz="4400" dirty="0" smtClean="0"/>
              <a:t>dönüşümsüz </a:t>
            </a:r>
            <a:r>
              <a:rPr lang="tr-TR" sz="4400" dirty="0"/>
              <a:t>bozulmasına neden olan prosedürler.</a:t>
            </a:r>
          </a:p>
          <a:p>
            <a:r>
              <a:rPr lang="tr-TR" sz="4400" dirty="0" smtClean="0"/>
              <a:t>Akut </a:t>
            </a:r>
            <a:r>
              <a:rPr lang="tr-TR" sz="4400" dirty="0" err="1" smtClean="0"/>
              <a:t>toksisite</a:t>
            </a:r>
            <a:r>
              <a:rPr lang="tr-TR" sz="4400" dirty="0" smtClean="0"/>
              <a:t> </a:t>
            </a:r>
            <a:r>
              <a:rPr lang="tr-TR" sz="4400" dirty="0"/>
              <a:t>çalışması </a:t>
            </a:r>
          </a:p>
          <a:p>
            <a:r>
              <a:rPr lang="tr-TR" sz="4400" dirty="0"/>
              <a:t>Aşı testleri </a:t>
            </a:r>
          </a:p>
          <a:p>
            <a:r>
              <a:rPr lang="tr-TR" sz="4400" dirty="0"/>
              <a:t>Kanser çalışmaları- tümörlerin ağrısı </a:t>
            </a:r>
          </a:p>
          <a:p>
            <a:r>
              <a:rPr lang="tr-TR" sz="4400" dirty="0"/>
              <a:t>Elektrik </a:t>
            </a:r>
            <a:r>
              <a:rPr lang="tr-TR" sz="4400" dirty="0" smtClean="0"/>
              <a:t>şoku </a:t>
            </a:r>
            <a:endParaRPr lang="tr-TR" sz="4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63660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7577" y="274638"/>
            <a:ext cx="10512023" cy="1013249"/>
          </a:xfrm>
        </p:spPr>
        <p:txBody>
          <a:bodyPr/>
          <a:lstStyle/>
          <a:p>
            <a:r>
              <a:rPr lang="tr-TR" dirty="0" smtClean="0"/>
              <a:t>Anestezisiz ağrı </a:t>
            </a:r>
            <a:r>
              <a:rPr lang="tr-TR" dirty="0"/>
              <a:t>tolerans </a:t>
            </a:r>
            <a:r>
              <a:rPr lang="tr-TR" dirty="0" smtClean="0"/>
              <a:t>eşiğinde-üstünde </a:t>
            </a:r>
            <a:r>
              <a:rPr lang="tr-TR" dirty="0"/>
              <a:t>şiddetli ağrıya neden olan prosedürler.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7577" y="1519708"/>
            <a:ext cx="10831133" cy="5177306"/>
          </a:xfrm>
        </p:spPr>
        <p:txBody>
          <a:bodyPr/>
          <a:lstStyle/>
          <a:p>
            <a:r>
              <a:rPr lang="tr-TR" dirty="0" smtClean="0"/>
              <a:t>Etkileri </a:t>
            </a:r>
            <a:r>
              <a:rPr lang="tr-TR" dirty="0"/>
              <a:t>bilinmeyen zararlı uyaranlara veya ajanlara maruz </a:t>
            </a:r>
            <a:r>
              <a:rPr lang="tr-TR" dirty="0" smtClean="0"/>
              <a:t>kalma</a:t>
            </a:r>
          </a:p>
          <a:p>
            <a:r>
              <a:rPr lang="tr-TR" dirty="0" smtClean="0"/>
              <a:t>Fizyolojik </a:t>
            </a:r>
            <a:r>
              <a:rPr lang="tr-TR" dirty="0"/>
              <a:t>sistemleri belirgin biçimde bozan ve ölüme neden olan seviyelerde ilaçlara veya kimyasallara maruz kalma</a:t>
            </a:r>
            <a:r>
              <a:rPr lang="tr-TR" dirty="0" smtClean="0"/>
              <a:t>.</a:t>
            </a:r>
          </a:p>
          <a:p>
            <a:r>
              <a:rPr lang="tr-TR" dirty="0" smtClean="0"/>
              <a:t>Yüksek </a:t>
            </a:r>
            <a:r>
              <a:rPr lang="tr-TR" dirty="0"/>
              <a:t>derecede </a:t>
            </a:r>
            <a:r>
              <a:rPr lang="tr-TR" dirty="0" err="1"/>
              <a:t>invazivliğe</a:t>
            </a:r>
            <a:r>
              <a:rPr lang="tr-TR" dirty="0"/>
              <a:t> sahip tamamen yeni biyomedikal deneyler, tehlike derecesinin etkilerinin bilinmediği davranışsal çalışmalar; anestezi olmadan kas gevşeticilerin veya </a:t>
            </a:r>
            <a:r>
              <a:rPr lang="tr-TR" dirty="0" err="1"/>
              <a:t>paralitik</a:t>
            </a:r>
            <a:r>
              <a:rPr lang="tr-TR" dirty="0"/>
              <a:t> ilaçların kullanımı</a:t>
            </a:r>
            <a:r>
              <a:rPr lang="tr-TR" dirty="0" smtClean="0"/>
              <a:t>;</a:t>
            </a:r>
          </a:p>
          <a:p>
            <a:r>
              <a:rPr lang="tr-TR" dirty="0"/>
              <a:t>anestezi uygulanmamış hayvanlarda yanık veya travma ihlali; CCAC tarafından onaylanmayan bir ötenazi metodu; ağrı tolerans eşiğine yaklaşan ve analjezi ile hafifletilemeyen ağrı ile sonuçlanacak herhangi bir prosedür (</a:t>
            </a:r>
            <a:r>
              <a:rPr lang="tr-TR" dirty="0" err="1"/>
              <a:t>örn</a:t>
            </a:r>
            <a:r>
              <a:rPr lang="tr-TR" dirty="0"/>
              <a:t>., zararlı ajanların enjeksiyonu veya şiddetli stres veya şokun indüklenmesi).</a:t>
            </a:r>
          </a:p>
        </p:txBody>
      </p:sp>
    </p:spTree>
    <p:extLst>
      <p:ext uri="{BB962C8B-B14F-4D97-AF65-F5344CB8AC3E}">
        <p14:creationId xmlns:p14="http://schemas.microsoft.com/office/powerpoint/2010/main" val="322893720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499085"/>
          </a:xfrm>
        </p:spPr>
        <p:txBody>
          <a:bodyPr/>
          <a:lstStyle/>
          <a:p>
            <a:r>
              <a:rPr lang="tr-TR" dirty="0"/>
              <a:t>Deney Hayvanlarında Ağrı ve Rahatsızlık Değerlendirme </a:t>
            </a:r>
            <a:r>
              <a:rPr lang="tr-TR" dirty="0" smtClean="0"/>
              <a:t>Parametreleri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9132" y="1429555"/>
            <a:ext cx="11000935" cy="5012655"/>
          </a:xfrm>
        </p:spPr>
        <p:txBody>
          <a:bodyPr>
            <a:noAutofit/>
          </a:bodyPr>
          <a:lstStyle/>
          <a:p>
            <a:r>
              <a:rPr lang="tr-TR" sz="2800" b="1" dirty="0" smtClean="0"/>
              <a:t>Davranışsal Parametreler 1:</a:t>
            </a:r>
          </a:p>
          <a:p>
            <a:r>
              <a:rPr lang="tr-TR" sz="2800" dirty="0"/>
              <a:t>Anormal hareketler</a:t>
            </a:r>
          </a:p>
          <a:p>
            <a:r>
              <a:rPr lang="tr-TR" sz="2800" dirty="0" smtClean="0"/>
              <a:t>Ani </a:t>
            </a:r>
            <a:r>
              <a:rPr lang="tr-TR" sz="2800" dirty="0"/>
              <a:t>korku / saldırganlık</a:t>
            </a:r>
          </a:p>
          <a:p>
            <a:r>
              <a:rPr lang="tr-TR" sz="2800" dirty="0" smtClean="0"/>
              <a:t>Vocalizasyon</a:t>
            </a:r>
            <a:endParaRPr lang="tr-TR" sz="2800" dirty="0"/>
          </a:p>
          <a:p>
            <a:r>
              <a:rPr lang="tr-TR" sz="2800" dirty="0" smtClean="0"/>
              <a:t>Automutilation</a:t>
            </a:r>
            <a:endParaRPr lang="tr-TR" sz="2800" dirty="0"/>
          </a:p>
          <a:p>
            <a:r>
              <a:rPr lang="tr-TR" sz="2800" dirty="0" smtClean="0"/>
              <a:t>Gözlerden </a:t>
            </a:r>
            <a:r>
              <a:rPr lang="tr-TR" sz="2800" dirty="0"/>
              <a:t>kanlı sıvı gelmesi (Chromodacryorrhea)</a:t>
            </a:r>
          </a:p>
          <a:p>
            <a:r>
              <a:rPr lang="tr-TR" sz="2800" dirty="0" smtClean="0"/>
              <a:t>Kendine </a:t>
            </a:r>
            <a:r>
              <a:rPr lang="tr-TR" sz="2800" dirty="0"/>
              <a:t>bakım (Gromming) (↓ )</a:t>
            </a:r>
          </a:p>
          <a:p>
            <a:r>
              <a:rPr lang="tr-TR" sz="2800" dirty="0" smtClean="0"/>
              <a:t>Hareketlerde </a:t>
            </a:r>
            <a:r>
              <a:rPr lang="tr-TR" sz="2800" dirty="0"/>
              <a:t>( ↑↓)</a:t>
            </a:r>
          </a:p>
          <a:p>
            <a:r>
              <a:rPr lang="tr-TR" sz="2800" dirty="0" smtClean="0"/>
              <a:t>Ayrılma</a:t>
            </a:r>
            <a:endParaRPr lang="tr-TR" sz="2800" dirty="0"/>
          </a:p>
          <a:p>
            <a:r>
              <a:rPr lang="tr-TR" sz="2800" dirty="0" smtClean="0"/>
              <a:t>Yavruluk </a:t>
            </a:r>
            <a:r>
              <a:rPr lang="tr-TR" sz="2800" dirty="0"/>
              <a:t>inşa </a:t>
            </a:r>
            <a:r>
              <a:rPr lang="tr-TR" sz="2800" dirty="0" smtClean="0"/>
              <a:t>etmeme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3939153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958" y="212652"/>
            <a:ext cx="10652642" cy="5222234"/>
          </a:xfrm>
        </p:spPr>
        <p:txBody>
          <a:bodyPr/>
          <a:lstStyle/>
          <a:p>
            <a:r>
              <a:rPr lang="tr-TR" b="1" dirty="0" smtClean="0"/>
              <a:t>Davranışsal parametreler 2</a:t>
            </a:r>
          </a:p>
          <a:p>
            <a:r>
              <a:rPr lang="tr-TR" dirty="0" smtClean="0"/>
              <a:t>Ağrılı </a:t>
            </a:r>
            <a:r>
              <a:rPr lang="tr-TR" dirty="0"/>
              <a:t>davranışlar</a:t>
            </a:r>
          </a:p>
          <a:p>
            <a:r>
              <a:rPr lang="tr-TR" dirty="0"/>
              <a:t>Vücut </a:t>
            </a:r>
            <a:r>
              <a:rPr lang="tr-TR" dirty="0" err="1"/>
              <a:t>kemerlenme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Göbeğini çekmesi</a:t>
            </a:r>
            <a:endParaRPr lang="tr-TR" dirty="0"/>
          </a:p>
          <a:p>
            <a:r>
              <a:rPr lang="tr-TR" dirty="0"/>
              <a:t>Bocalamak </a:t>
            </a:r>
            <a:r>
              <a:rPr lang="tr-TR" dirty="0" smtClean="0"/>
              <a:t>, Seğirmek </a:t>
            </a:r>
          </a:p>
          <a:p>
            <a:r>
              <a:rPr lang="tr-TR" dirty="0" smtClean="0"/>
              <a:t>Kıvranmak</a:t>
            </a:r>
          </a:p>
          <a:p>
            <a:r>
              <a:rPr lang="tr-TR" dirty="0" smtClean="0"/>
              <a:t>Arka </a:t>
            </a:r>
            <a:r>
              <a:rPr lang="tr-TR" dirty="0"/>
              <a:t>bacaklarda kalkmak </a:t>
            </a:r>
            <a:endParaRPr lang="tr-TR" dirty="0" smtClean="0"/>
          </a:p>
          <a:p>
            <a:r>
              <a:rPr lang="tr-TR" dirty="0" smtClean="0"/>
              <a:t>Esnemek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200738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609" y="98473"/>
            <a:ext cx="11029071" cy="6625883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Fizyolojik </a:t>
            </a:r>
            <a:r>
              <a:rPr lang="tr-TR" b="1" dirty="0" smtClean="0"/>
              <a:t>Parametreler:</a:t>
            </a:r>
          </a:p>
          <a:p>
            <a:r>
              <a:rPr lang="tr-TR" b="1" dirty="0" smtClean="0"/>
              <a:t> </a:t>
            </a:r>
            <a:endParaRPr lang="tr-TR" dirty="0"/>
          </a:p>
          <a:p>
            <a:r>
              <a:rPr lang="tr-TR" sz="2800" dirty="0"/>
              <a:t>Kilo </a:t>
            </a:r>
            <a:r>
              <a:rPr lang="tr-TR" sz="2800" dirty="0" smtClean="0"/>
              <a:t>kaybı</a:t>
            </a:r>
            <a:endParaRPr lang="tr-TR" sz="2800" dirty="0"/>
          </a:p>
          <a:p>
            <a:r>
              <a:rPr lang="tr-TR" sz="2800" dirty="0"/>
              <a:t>Besin </a:t>
            </a:r>
            <a:r>
              <a:rPr lang="tr-TR" sz="2800" dirty="0" smtClean="0"/>
              <a:t>alma </a:t>
            </a:r>
            <a:r>
              <a:rPr lang="tr-TR" sz="2800" dirty="0"/>
              <a:t>(↓ ) </a:t>
            </a:r>
          </a:p>
          <a:p>
            <a:r>
              <a:rPr lang="en-US" sz="2800" dirty="0"/>
              <a:t>Body condition score ( BC- </a:t>
            </a:r>
            <a:r>
              <a:rPr lang="en-US" sz="2800" dirty="0" smtClean="0"/>
              <a:t>1</a:t>
            </a:r>
            <a:r>
              <a:rPr lang="tr-TR" sz="2800" dirty="0" smtClean="0"/>
              <a:t>,</a:t>
            </a:r>
            <a:r>
              <a:rPr lang="en-US" sz="2800" dirty="0" smtClean="0"/>
              <a:t>2,3,4,5</a:t>
            </a:r>
            <a:r>
              <a:rPr lang="en-US" sz="2800" dirty="0"/>
              <a:t>) </a:t>
            </a:r>
          </a:p>
          <a:p>
            <a:r>
              <a:rPr lang="tr-TR" sz="2800" dirty="0"/>
              <a:t>Üreme aktivitesi(↓ ) </a:t>
            </a:r>
          </a:p>
          <a:p>
            <a:r>
              <a:rPr lang="tr-TR" sz="2800" dirty="0"/>
              <a:t>Kıllarda dikleşme </a:t>
            </a:r>
          </a:p>
          <a:p>
            <a:r>
              <a:rPr lang="tr-TR" sz="2800" dirty="0"/>
              <a:t>Solunum </a:t>
            </a:r>
            <a:r>
              <a:rPr lang="tr-TR" sz="2800" dirty="0" err="1"/>
              <a:t>paterninde</a:t>
            </a:r>
            <a:r>
              <a:rPr lang="tr-TR" sz="2800" dirty="0"/>
              <a:t> değişme </a:t>
            </a:r>
          </a:p>
          <a:p>
            <a:r>
              <a:rPr lang="tr-TR" sz="2800" dirty="0" err="1"/>
              <a:t>Kardiyovasküler</a:t>
            </a:r>
            <a:r>
              <a:rPr lang="tr-TR" sz="2800" dirty="0"/>
              <a:t> </a:t>
            </a:r>
            <a:r>
              <a:rPr lang="tr-TR" sz="2800" dirty="0" err="1"/>
              <a:t>paternde</a:t>
            </a:r>
            <a:r>
              <a:rPr lang="tr-TR" sz="2800" dirty="0"/>
              <a:t> değişim </a:t>
            </a:r>
          </a:p>
          <a:p>
            <a:r>
              <a:rPr lang="tr-TR" sz="2800" dirty="0"/>
              <a:t>Kan </a:t>
            </a:r>
            <a:r>
              <a:rPr lang="tr-TR" sz="2800" dirty="0" err="1"/>
              <a:t>basınçı</a:t>
            </a:r>
            <a:r>
              <a:rPr lang="tr-TR" sz="2800" dirty="0"/>
              <a:t> ( ↑↓) </a:t>
            </a:r>
          </a:p>
          <a:p>
            <a:r>
              <a:rPr lang="tr-TR" sz="2800" dirty="0"/>
              <a:t>Vücut sıcaklığı ( ↑↓) </a:t>
            </a:r>
          </a:p>
          <a:p>
            <a:r>
              <a:rPr lang="tr-TR" sz="2800" dirty="0"/>
              <a:t>Stres hormonları ( kortizon, </a:t>
            </a:r>
            <a:r>
              <a:rPr lang="tr-TR" sz="2800" dirty="0" err="1" smtClean="0"/>
              <a:t>kateşölaminler</a:t>
            </a:r>
            <a:r>
              <a:rPr lang="tr-TR" sz="2800" dirty="0"/>
              <a:t>) </a:t>
            </a:r>
          </a:p>
          <a:p>
            <a:r>
              <a:rPr lang="tr-TR" sz="2800" dirty="0" err="1"/>
              <a:t>İmmunosupresyon</a:t>
            </a:r>
            <a:r>
              <a:rPr lang="tr-TR" sz="2800" dirty="0"/>
              <a:t>, </a:t>
            </a:r>
          </a:p>
          <a:p>
            <a:r>
              <a:rPr lang="tr-TR" sz="2800" dirty="0"/>
              <a:t>Kalp atım sayısı ( ↑↓)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885154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2541" y="168812"/>
            <a:ext cx="11099409" cy="6689188"/>
          </a:xfrm>
        </p:spPr>
        <p:txBody>
          <a:bodyPr/>
          <a:lstStyle/>
          <a:p>
            <a:r>
              <a:rPr lang="tr-TR" b="1" dirty="0"/>
              <a:t>Postmortem </a:t>
            </a:r>
            <a:r>
              <a:rPr lang="tr-TR" b="1" dirty="0" smtClean="0"/>
              <a:t>Parametreler:</a:t>
            </a:r>
          </a:p>
          <a:p>
            <a:endParaRPr lang="tr-TR" dirty="0"/>
          </a:p>
          <a:p>
            <a:r>
              <a:rPr lang="tr-TR" sz="3200" dirty="0"/>
              <a:t>Vücut </a:t>
            </a:r>
            <a:r>
              <a:rPr lang="tr-TR" sz="3200" dirty="0" smtClean="0"/>
              <a:t>yağ </a:t>
            </a:r>
            <a:r>
              <a:rPr lang="tr-TR" sz="3200" dirty="0"/>
              <a:t>depolama </a:t>
            </a:r>
          </a:p>
          <a:p>
            <a:r>
              <a:rPr lang="tr-TR" sz="3200" dirty="0" smtClean="0"/>
              <a:t>Vücut </a:t>
            </a:r>
            <a:r>
              <a:rPr lang="tr-TR" sz="3200" dirty="0"/>
              <a:t>k</a:t>
            </a:r>
            <a:r>
              <a:rPr lang="tr-TR" sz="3200" dirty="0" smtClean="0"/>
              <a:t>as </a:t>
            </a:r>
            <a:r>
              <a:rPr lang="tr-TR" sz="3200" dirty="0"/>
              <a:t>volümü </a:t>
            </a:r>
          </a:p>
          <a:p>
            <a:r>
              <a:rPr lang="tr-TR" sz="3200" dirty="0" smtClean="0"/>
              <a:t>Vücut </a:t>
            </a:r>
            <a:r>
              <a:rPr lang="tr-TR" sz="3200" dirty="0"/>
              <a:t>s</a:t>
            </a:r>
            <a:r>
              <a:rPr lang="tr-TR" sz="3200" dirty="0" smtClean="0"/>
              <a:t>ıvı </a:t>
            </a:r>
            <a:r>
              <a:rPr lang="tr-TR" sz="3200" dirty="0"/>
              <a:t>hacmi </a:t>
            </a:r>
          </a:p>
          <a:p>
            <a:r>
              <a:rPr lang="tr-TR" sz="3200" dirty="0" smtClean="0"/>
              <a:t>Lenf </a:t>
            </a:r>
            <a:r>
              <a:rPr lang="tr-TR" sz="3200" dirty="0"/>
              <a:t>nodülleri boyutları </a:t>
            </a:r>
          </a:p>
          <a:p>
            <a:r>
              <a:rPr lang="tr-TR" sz="3200" dirty="0" smtClean="0"/>
              <a:t>Adrenal </a:t>
            </a:r>
            <a:r>
              <a:rPr lang="tr-TR" sz="3200" dirty="0"/>
              <a:t>korteks boyutu </a:t>
            </a:r>
          </a:p>
          <a:p>
            <a:r>
              <a:rPr lang="tr-TR" sz="3200" dirty="0" err="1" smtClean="0"/>
              <a:t>İnfeksiyon</a:t>
            </a:r>
            <a:r>
              <a:rPr lang="tr-TR" sz="3200" dirty="0" smtClean="0"/>
              <a:t> </a:t>
            </a:r>
            <a:endParaRPr lang="tr-TR" sz="3200" dirty="0"/>
          </a:p>
          <a:p>
            <a:r>
              <a:rPr lang="tr-TR" sz="3200" dirty="0" smtClean="0"/>
              <a:t>Mide </a:t>
            </a:r>
            <a:r>
              <a:rPr lang="tr-TR" sz="3200" dirty="0"/>
              <a:t>ülseri 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211015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94661" y="0"/>
            <a:ext cx="10160000" cy="2629750"/>
          </a:xfrm>
        </p:spPr>
        <p:txBody>
          <a:bodyPr/>
          <a:lstStyle/>
          <a:p>
            <a:pPr algn="ctr"/>
            <a:r>
              <a:rPr lang="tr-TR" b="1" dirty="0">
                <a:solidFill>
                  <a:schemeClr val="tx1"/>
                </a:solidFill>
              </a:rPr>
              <a:t>Hayvanların Standardizasyonu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rgbClr val="FF0000"/>
                </a:solidFill>
              </a:rPr>
              <a:t>Genetik ve mikrobiyolojik tanımlama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66"/>
                </a:solidFill>
              </a:rPr>
              <a:t>G</a:t>
            </a:r>
            <a:r>
              <a:rPr lang="tr-TR" b="1" dirty="0" smtClean="0">
                <a:solidFill>
                  <a:srgbClr val="FFC000"/>
                </a:solidFill>
              </a:rPr>
              <a:t>e</a:t>
            </a:r>
            <a:r>
              <a:rPr lang="tr-TR" b="1" dirty="0" smtClean="0">
                <a:solidFill>
                  <a:srgbClr val="00B050"/>
                </a:solidFill>
              </a:rPr>
              <a:t>n</a:t>
            </a:r>
            <a:r>
              <a:rPr lang="tr-TR" b="1" dirty="0" smtClean="0">
                <a:solidFill>
                  <a:srgbClr val="002060"/>
                </a:solidFill>
              </a:rPr>
              <a:t>e</a:t>
            </a:r>
            <a:r>
              <a:rPr lang="tr-TR" b="1" dirty="0" smtClean="0">
                <a:solidFill>
                  <a:srgbClr val="00B050"/>
                </a:solidFill>
              </a:rPr>
              <a:t>t</a:t>
            </a:r>
            <a:r>
              <a:rPr lang="tr-TR" b="1" dirty="0" smtClean="0">
                <a:solidFill>
                  <a:srgbClr val="FF0066"/>
                </a:solidFill>
              </a:rPr>
              <a:t>i</a:t>
            </a:r>
            <a:r>
              <a:rPr lang="tr-TR" b="1" dirty="0" smtClean="0">
                <a:solidFill>
                  <a:srgbClr val="FFC000"/>
                </a:solidFill>
              </a:rPr>
              <a:t>k</a:t>
            </a:r>
            <a:r>
              <a:rPr lang="tr-TR" b="1" dirty="0" smtClean="0">
                <a:solidFill>
                  <a:srgbClr val="FF0066"/>
                </a:solidFill>
              </a:rPr>
              <a:t> tanımlama</a:t>
            </a:r>
            <a:r>
              <a:rPr lang="tr-TR" dirty="0">
                <a:solidFill>
                  <a:srgbClr val="FF0066"/>
                </a:solidFill>
              </a:rPr>
              <a:t/>
            </a:r>
            <a:br>
              <a:rPr lang="tr-TR" dirty="0">
                <a:solidFill>
                  <a:srgbClr val="FF0066"/>
                </a:solidFill>
              </a:rPr>
            </a:br>
            <a:endParaRPr lang="tr-TR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2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3029" y="128789"/>
            <a:ext cx="6349285" cy="21121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>
                <a:solidFill>
                  <a:srgbClr val="FF0000"/>
                </a:solidFill>
              </a:rPr>
              <a:t>TANIMLANMAMIŞ</a:t>
            </a:r>
          </a:p>
          <a:p>
            <a:r>
              <a:rPr lang="tr-TR" sz="2800" dirty="0"/>
              <a:t>Outbred</a:t>
            </a:r>
          </a:p>
          <a:p>
            <a:r>
              <a:rPr lang="tr-TR" sz="2800" dirty="0"/>
              <a:t>Genetik </a:t>
            </a:r>
            <a:r>
              <a:rPr lang="tr-TR" sz="2800" dirty="0" err="1"/>
              <a:t>heteroginöz</a:t>
            </a:r>
            <a:endParaRPr lang="tr-TR" sz="2800" dirty="0"/>
          </a:p>
          <a:p>
            <a:r>
              <a:rPr lang="tr-TR" sz="2800" dirty="0"/>
              <a:t>Segregasyon </a:t>
            </a:r>
            <a:r>
              <a:rPr lang="tr-TR" sz="2800" dirty="0" err="1"/>
              <a:t>Hibrid</a:t>
            </a:r>
            <a:endParaRPr lang="tr-TR" sz="2800" dirty="0">
              <a:sym typeface="Wingdings" panose="05000000000000000000" pitchFamily="2" charset="2"/>
            </a:endParaRPr>
          </a:p>
          <a:p>
            <a:r>
              <a:rPr lang="tr-TR" sz="2800" dirty="0">
                <a:sym typeface="Wingdings" panose="05000000000000000000" pitchFamily="2" charset="2"/>
              </a:rPr>
              <a:t>Outbred seçilmiş</a:t>
            </a:r>
            <a:endParaRPr lang="tr-TR" sz="2800" dirty="0"/>
          </a:p>
        </p:txBody>
      </p:sp>
      <p:sp>
        <p:nvSpPr>
          <p:cNvPr id="7" name="Yuvarlatılmış Dikdörtgen 6"/>
          <p:cNvSpPr/>
          <p:nvPr/>
        </p:nvSpPr>
        <p:spPr>
          <a:xfrm>
            <a:off x="103029" y="3148885"/>
            <a:ext cx="7276564" cy="356100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TANIMLANMIŞ (</a:t>
            </a:r>
            <a:r>
              <a:rPr lang="tr-T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izogenik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Inbred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F1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Hibrid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Koizojenik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Konjenik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konzomik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Kollaboratif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Konplastik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Rekombinant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inbred,Rekombinant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konjenik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AIL, 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İnbred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transgenik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Seg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nbred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Mutant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inbred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5731096" y="2086378"/>
            <a:ext cx="5434885" cy="1609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>
                <a:solidFill>
                  <a:srgbClr val="FF0000"/>
                </a:solidFill>
              </a:rPr>
              <a:t>KISMEN TANIMLI</a:t>
            </a:r>
          </a:p>
          <a:p>
            <a:r>
              <a:rPr lang="tr-TR" sz="2800" dirty="0" smtClean="0"/>
              <a:t>Outbred </a:t>
            </a:r>
            <a:r>
              <a:rPr lang="tr-TR" sz="2800" dirty="0"/>
              <a:t>Mutant</a:t>
            </a:r>
          </a:p>
          <a:p>
            <a:r>
              <a:rPr lang="tr-TR" sz="2800" dirty="0" smtClean="0"/>
              <a:t>Outbred </a:t>
            </a:r>
            <a:r>
              <a:rPr lang="tr-TR" sz="2800" dirty="0" err="1"/>
              <a:t>transgenik</a:t>
            </a:r>
            <a:endParaRPr lang="tr-TR" sz="2800" dirty="0"/>
          </a:p>
          <a:p>
            <a:r>
              <a:rPr lang="tr-TR" sz="2800" dirty="0"/>
              <a:t>Gelişme aşaması</a:t>
            </a:r>
          </a:p>
        </p:txBody>
      </p:sp>
    </p:spTree>
    <p:extLst>
      <p:ext uri="{BB962C8B-B14F-4D97-AF65-F5344CB8AC3E}">
        <p14:creationId xmlns:p14="http://schemas.microsoft.com/office/powerpoint/2010/main" val="1984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643945"/>
            <a:ext cx="11131108" cy="4687910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1-Genetik </a:t>
            </a:r>
            <a:r>
              <a:rPr lang="tr-TR" sz="4000" b="1" dirty="0"/>
              <a:t>Yönden Tanımlanmamış </a:t>
            </a:r>
            <a:r>
              <a:rPr lang="tr-TR" sz="4000" b="1" dirty="0" smtClean="0"/>
              <a:t>Soy (</a:t>
            </a:r>
            <a:r>
              <a:rPr lang="tr-TR" sz="4000" b="1" dirty="0" err="1"/>
              <a:t>S</a:t>
            </a:r>
            <a:r>
              <a:rPr lang="tr-TR" sz="4000" b="1" dirty="0" err="1" smtClean="0"/>
              <a:t>train</a:t>
            </a:r>
            <a:r>
              <a:rPr lang="tr-TR" sz="4000" b="1" dirty="0" smtClean="0"/>
              <a:t>)</a:t>
            </a:r>
            <a:endParaRPr lang="tr-TR" sz="4000" b="1" dirty="0"/>
          </a:p>
          <a:p>
            <a:r>
              <a:rPr lang="tr-TR" dirty="0" smtClean="0">
                <a:solidFill>
                  <a:srgbClr val="FF0000"/>
                </a:solidFill>
              </a:rPr>
              <a:t>A- Outbred </a:t>
            </a:r>
            <a:r>
              <a:rPr lang="tr-TR" dirty="0">
                <a:solidFill>
                  <a:srgbClr val="FF0000"/>
                </a:solidFill>
              </a:rPr>
              <a:t>soy: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Genetiği net olarak bilinmiyor (bireysel olarak)</a:t>
            </a:r>
          </a:p>
          <a:p>
            <a:r>
              <a:rPr lang="tr-TR" dirty="0" smtClean="0"/>
              <a:t>Heterojen yapı</a:t>
            </a:r>
          </a:p>
          <a:p>
            <a:r>
              <a:rPr lang="tr-TR" dirty="0" smtClean="0"/>
              <a:t>Bireyler </a:t>
            </a:r>
            <a:r>
              <a:rPr lang="tr-TR" dirty="0"/>
              <a:t>arası akrabalık </a:t>
            </a:r>
            <a:r>
              <a:rPr lang="tr-TR" dirty="0" smtClean="0"/>
              <a:t>yok ya da çok uzak</a:t>
            </a:r>
          </a:p>
          <a:p>
            <a:r>
              <a:rPr lang="tr-TR" dirty="0" smtClean="0"/>
              <a:t>Aynı </a:t>
            </a:r>
            <a:r>
              <a:rPr lang="tr-TR" dirty="0" err="1"/>
              <a:t>fenotipte</a:t>
            </a:r>
            <a:r>
              <a:rPr lang="tr-TR" dirty="0"/>
              <a:t> ancak farklı </a:t>
            </a:r>
            <a:r>
              <a:rPr lang="tr-TR" dirty="0" err="1" smtClean="0"/>
              <a:t>genotiptedir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Ekonomik üretim </a:t>
            </a:r>
          </a:p>
          <a:p>
            <a:r>
              <a:rPr lang="tr-TR" dirty="0" smtClean="0"/>
              <a:t>Yüksek üreme kapasitesi</a:t>
            </a:r>
          </a:p>
          <a:p>
            <a:r>
              <a:rPr lang="tr-TR" dirty="0" smtClean="0"/>
              <a:t>Araştırma sürdürülebilirliğine katkı yüksek değildir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8324605" y="6247305"/>
            <a:ext cx="1452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Wistar</a:t>
            </a:r>
            <a:r>
              <a:rPr lang="tr-TR" dirty="0" smtClean="0"/>
              <a:t> Albino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7481217" y="3363619"/>
            <a:ext cx="2355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Spraque</a:t>
            </a:r>
            <a:r>
              <a:rPr lang="tr-TR" dirty="0" smtClean="0"/>
              <a:t> </a:t>
            </a:r>
            <a:r>
              <a:rPr lang="tr-TR" dirty="0" err="1" smtClean="0"/>
              <a:t>Dawley</a:t>
            </a:r>
            <a:r>
              <a:rPr lang="tr-TR" dirty="0" smtClean="0"/>
              <a:t> Albino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88938" y="6245554"/>
            <a:ext cx="2567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tr-TR" dirty="0" err="1"/>
              <a:t>E</a:t>
            </a:r>
            <a:r>
              <a:rPr lang="tr-TR" dirty="0" err="1" smtClean="0"/>
              <a:t>vans</a:t>
            </a:r>
            <a:endParaRPr lang="tr-TR" dirty="0"/>
          </a:p>
        </p:txBody>
      </p:sp>
      <p:sp>
        <p:nvSpPr>
          <p:cNvPr id="13" name="Unvan 1"/>
          <p:cNvSpPr>
            <a:spLocks noGrp="1"/>
          </p:cNvSpPr>
          <p:nvPr>
            <p:ph type="title"/>
          </p:nvPr>
        </p:nvSpPr>
        <p:spPr>
          <a:xfrm>
            <a:off x="63795" y="115149"/>
            <a:ext cx="11174819" cy="533436"/>
          </a:xfrm>
          <a:gradFill>
            <a:gsLst>
              <a:gs pos="0">
                <a:schemeClr val="bg1">
                  <a:tint val="90000"/>
                </a:schemeClr>
              </a:gs>
              <a:gs pos="67000">
                <a:schemeClr val="bg1">
                  <a:shade val="100000"/>
                  <a:satMod val="115000"/>
                </a:schemeClr>
              </a:gs>
              <a:gs pos="100000">
                <a:schemeClr val="bg1">
                  <a:shade val="70000"/>
                  <a:satMod val="130000"/>
                </a:schemeClr>
              </a:gs>
            </a:gsLst>
            <a:path path="circle">
              <a:fillToRect l="20000" t="50000" r="100000" b="50000"/>
            </a:path>
          </a:gradFill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</p:spTree>
    <p:extLst>
      <p:ext uri="{BB962C8B-B14F-4D97-AF65-F5344CB8AC3E}">
        <p14:creationId xmlns:p14="http://schemas.microsoft.com/office/powerpoint/2010/main" val="291994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alpha val="46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795" y="115149"/>
            <a:ext cx="11174819" cy="533436"/>
          </a:xfrm>
          <a:gradFill>
            <a:gsLst>
              <a:gs pos="0">
                <a:schemeClr val="bg1">
                  <a:tint val="90000"/>
                </a:schemeClr>
              </a:gs>
              <a:gs pos="67000">
                <a:schemeClr val="bg1">
                  <a:shade val="100000"/>
                  <a:satMod val="115000"/>
                </a:schemeClr>
              </a:gs>
              <a:gs pos="100000">
                <a:schemeClr val="bg1">
                  <a:shade val="70000"/>
                  <a:satMod val="130000"/>
                </a:schemeClr>
              </a:gs>
            </a:gsLst>
            <a:path path="circle">
              <a:fillToRect l="20000" t="50000" r="100000" b="50000"/>
            </a:path>
          </a:gradFill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591" y="648585"/>
            <a:ext cx="11047228" cy="2615610"/>
          </a:xfrm>
        </p:spPr>
        <p:txBody>
          <a:bodyPr>
            <a:noAutofit/>
          </a:bodyPr>
          <a:lstStyle/>
          <a:p>
            <a:r>
              <a:rPr lang="tr-TR" sz="2400" b="1" dirty="0"/>
              <a:t>1-Genetik Yönden Tanımlanmamış Soy (</a:t>
            </a:r>
            <a:r>
              <a:rPr lang="tr-TR" sz="2400" b="1" dirty="0" err="1"/>
              <a:t>Strain</a:t>
            </a:r>
            <a:r>
              <a:rPr lang="tr-TR" sz="2400" b="1" dirty="0"/>
              <a:t>)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B- Genetik </a:t>
            </a:r>
            <a:r>
              <a:rPr lang="tr-TR" sz="2800" dirty="0" err="1">
                <a:solidFill>
                  <a:srgbClr val="FF0000"/>
                </a:solidFill>
              </a:rPr>
              <a:t>heteroginöz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soy</a:t>
            </a:r>
            <a:endParaRPr lang="tr-TR" sz="2800" dirty="0" smtClean="0"/>
          </a:p>
          <a:p>
            <a:r>
              <a:rPr lang="tr-TR" sz="4000" dirty="0" err="1" smtClean="0"/>
              <a:t>Inbred</a:t>
            </a:r>
            <a:r>
              <a:rPr lang="tr-TR" sz="4000" dirty="0" smtClean="0"/>
              <a:t> X </a:t>
            </a:r>
            <a:r>
              <a:rPr lang="tr-TR" sz="4000" dirty="0" err="1"/>
              <a:t>outbred</a:t>
            </a:r>
            <a:r>
              <a:rPr lang="tr-TR" sz="4000" dirty="0"/>
              <a:t> </a:t>
            </a:r>
            <a:endParaRPr lang="tr-TR" sz="4000" dirty="0" smtClean="0"/>
          </a:p>
          <a:p>
            <a:r>
              <a:rPr lang="tr-TR" sz="4000" dirty="0" smtClean="0"/>
              <a:t>Üreme kapasitesi</a:t>
            </a:r>
            <a:r>
              <a:rPr lang="tr-TR" sz="4000" dirty="0" smtClean="0">
                <a:sym typeface="Wingdings" panose="05000000000000000000" pitchFamily="2" charset="2"/>
              </a:rPr>
              <a:t></a:t>
            </a:r>
            <a:r>
              <a:rPr lang="tr-TR" sz="4000" dirty="0" smtClean="0"/>
              <a:t>  </a:t>
            </a:r>
            <a:r>
              <a:rPr lang="tr-TR" sz="4000" dirty="0"/>
              <a:t>kalabalık </a:t>
            </a:r>
            <a:r>
              <a:rPr lang="tr-TR" sz="4000" dirty="0" smtClean="0"/>
              <a:t>sürü oluşturulabilir </a:t>
            </a:r>
          </a:p>
          <a:p>
            <a:r>
              <a:rPr lang="tr-TR" sz="4000" dirty="0" smtClean="0"/>
              <a:t>Davranış – gen </a:t>
            </a:r>
            <a:r>
              <a:rPr lang="tr-TR" sz="4000" dirty="0" err="1" smtClean="0"/>
              <a:t>lokus</a:t>
            </a:r>
            <a:r>
              <a:rPr lang="tr-TR" sz="4000" dirty="0" smtClean="0"/>
              <a:t> </a:t>
            </a:r>
            <a:r>
              <a:rPr lang="tr-TR" sz="4000" dirty="0"/>
              <a:t>kantitatif çalışmaları (</a:t>
            </a:r>
            <a:r>
              <a:rPr lang="tr-TR" sz="4000" dirty="0" err="1"/>
              <a:t>QTLs</a:t>
            </a:r>
            <a:r>
              <a:rPr lang="tr-TR" sz="4000" dirty="0" smtClean="0"/>
              <a:t>)</a:t>
            </a:r>
            <a:endParaRPr lang="tr-TR" sz="40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4108361" y="6156101"/>
            <a:ext cx="1685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Wistar</a:t>
            </a:r>
            <a:r>
              <a:rPr lang="tr-TR" dirty="0" smtClean="0"/>
              <a:t> </a:t>
            </a:r>
            <a:r>
              <a:rPr lang="tr-TR" dirty="0" err="1" smtClean="0"/>
              <a:t>kyoto</a:t>
            </a:r>
            <a:r>
              <a:rPr lang="tr-TR" dirty="0" smtClean="0"/>
              <a:t> </a:t>
            </a:r>
            <a:r>
              <a:rPr lang="tr-TR" dirty="0" err="1" smtClean="0"/>
              <a:t>rat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97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/>
              <a:t>Koku duyuları çok gelişmiş</a:t>
            </a:r>
          </a:p>
          <a:p>
            <a:pPr marL="114300" indent="0">
              <a:buNone/>
            </a:pPr>
            <a:r>
              <a:rPr lang="tr-TR" dirty="0" err="1" smtClean="0"/>
              <a:t>Feromon</a:t>
            </a:r>
            <a:r>
              <a:rPr lang="tr-TR" dirty="0" smtClean="0"/>
              <a:t> algısı yüksek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285623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060" y="0"/>
            <a:ext cx="11185452" cy="586599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060" y="882502"/>
            <a:ext cx="10684540" cy="5518298"/>
          </a:xfrm>
        </p:spPr>
        <p:txBody>
          <a:bodyPr>
            <a:normAutofit/>
          </a:bodyPr>
          <a:lstStyle/>
          <a:p>
            <a:r>
              <a:rPr lang="tr-TR" sz="3200" b="1" dirty="0"/>
              <a:t>1-Genetik Yönden Tanımlanmamış Soy (</a:t>
            </a:r>
            <a:r>
              <a:rPr lang="tr-TR" sz="3200" b="1" dirty="0" err="1"/>
              <a:t>Strain</a:t>
            </a:r>
            <a:r>
              <a:rPr lang="tr-TR" sz="3200" b="1" dirty="0"/>
              <a:t>)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C- Segregasyon </a:t>
            </a:r>
            <a:r>
              <a:rPr lang="tr-TR" sz="3200" dirty="0" err="1">
                <a:solidFill>
                  <a:srgbClr val="FF0000"/>
                </a:solidFill>
              </a:rPr>
              <a:t>hibrid</a:t>
            </a:r>
            <a:r>
              <a:rPr lang="tr-TR" sz="3200" dirty="0">
                <a:solidFill>
                  <a:srgbClr val="FF0000"/>
                </a:solidFill>
              </a:rPr>
              <a:t> </a:t>
            </a:r>
            <a:r>
              <a:rPr lang="tr-TR" sz="3200" dirty="0" smtClean="0">
                <a:solidFill>
                  <a:srgbClr val="FF0000"/>
                </a:solidFill>
              </a:rPr>
              <a:t>soy</a:t>
            </a: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/>
              <a:t>Birçok </a:t>
            </a:r>
            <a:r>
              <a:rPr lang="tr-TR" sz="3200" dirty="0" err="1"/>
              <a:t>inbred</a:t>
            </a:r>
            <a:r>
              <a:rPr lang="tr-TR" sz="3200" dirty="0"/>
              <a:t> soy yarı-rastgele </a:t>
            </a:r>
            <a:r>
              <a:rPr lang="tr-TR" sz="3200" dirty="0" smtClean="0"/>
              <a:t>çaprazlanır</a:t>
            </a:r>
            <a:r>
              <a:rPr lang="tr-TR" sz="3200" dirty="0" smtClean="0">
                <a:sym typeface="Wingdings" panose="05000000000000000000" pitchFamily="2" charset="2"/>
              </a:rPr>
              <a:t> </a:t>
            </a:r>
            <a:r>
              <a:rPr lang="tr-TR" sz="3200" dirty="0" smtClean="0"/>
              <a:t> </a:t>
            </a:r>
            <a:r>
              <a:rPr lang="tr-TR" sz="3200" b="1" u="sng" dirty="0" err="1">
                <a:solidFill>
                  <a:srgbClr val="FF0000"/>
                </a:solidFill>
              </a:rPr>
              <a:t>outbred</a:t>
            </a:r>
            <a:r>
              <a:rPr lang="tr-TR" sz="3200" dirty="0"/>
              <a:t> </a:t>
            </a:r>
            <a:r>
              <a:rPr lang="tr-TR" sz="3200" dirty="0" smtClean="0"/>
              <a:t>sürü.</a:t>
            </a:r>
          </a:p>
          <a:p>
            <a:r>
              <a:rPr lang="tr-TR" sz="3200" dirty="0"/>
              <a:t>G</a:t>
            </a:r>
            <a:r>
              <a:rPr lang="tr-TR" sz="3200" dirty="0" smtClean="0"/>
              <a:t>enetik </a:t>
            </a:r>
            <a:r>
              <a:rPr lang="tr-TR" sz="3200" dirty="0"/>
              <a:t>haritalama, </a:t>
            </a:r>
            <a:r>
              <a:rPr lang="tr-TR" sz="3200" dirty="0" err="1"/>
              <a:t>heterozigot</a:t>
            </a:r>
            <a:r>
              <a:rPr lang="tr-TR" sz="3200" dirty="0"/>
              <a:t> özellik </a:t>
            </a:r>
            <a:r>
              <a:rPr lang="tr-TR" sz="3200" dirty="0" smtClean="0"/>
              <a:t>çalışmaları.</a:t>
            </a:r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7117748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274638"/>
            <a:ext cx="11196084" cy="342050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223" y="861237"/>
            <a:ext cx="10631377" cy="5539563"/>
          </a:xfrm>
        </p:spPr>
        <p:txBody>
          <a:bodyPr/>
          <a:lstStyle/>
          <a:p>
            <a:r>
              <a:rPr lang="tr-TR" sz="2400" b="1" dirty="0"/>
              <a:t>1-Genetik Yönden Tanımlanmamış Soy (</a:t>
            </a:r>
            <a:r>
              <a:rPr lang="tr-TR" sz="2400" b="1" dirty="0" err="1"/>
              <a:t>Strain</a:t>
            </a:r>
            <a:r>
              <a:rPr lang="tr-TR" sz="2400" b="1" dirty="0"/>
              <a:t>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D- Outbred </a:t>
            </a:r>
            <a:r>
              <a:rPr lang="tr-TR" dirty="0">
                <a:solidFill>
                  <a:srgbClr val="FF0000"/>
                </a:solidFill>
              </a:rPr>
              <a:t>seçilmiş </a:t>
            </a:r>
            <a:r>
              <a:rPr lang="tr-TR" dirty="0" smtClean="0">
                <a:solidFill>
                  <a:srgbClr val="FF0000"/>
                </a:solidFill>
              </a:rPr>
              <a:t>soy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/>
              <a:t>Outbred olduğu halde özellikle bazı hastalıklar için çalışmaya </a:t>
            </a:r>
            <a:r>
              <a:rPr lang="tr-TR" dirty="0" smtClean="0"/>
              <a:t>müsait.</a:t>
            </a:r>
          </a:p>
          <a:p>
            <a:r>
              <a:rPr lang="tr-TR" dirty="0" smtClean="0"/>
              <a:t> </a:t>
            </a:r>
            <a:r>
              <a:rPr lang="tr-TR" dirty="0" err="1"/>
              <a:t>İnbred</a:t>
            </a:r>
            <a:r>
              <a:rPr lang="tr-TR" dirty="0"/>
              <a:t> soylara </a:t>
            </a:r>
            <a:r>
              <a:rPr lang="tr-TR" dirty="0" smtClean="0"/>
              <a:t>alternatif</a:t>
            </a:r>
          </a:p>
          <a:p>
            <a:r>
              <a:rPr lang="tr-TR" dirty="0" smtClean="0"/>
              <a:t> </a:t>
            </a:r>
            <a:r>
              <a:rPr lang="tr-TR" dirty="0"/>
              <a:t>Biozzi fare: Koyun eritrositine </a:t>
            </a:r>
            <a:r>
              <a:rPr lang="tr-TR" dirty="0" err="1"/>
              <a:t>immun</a:t>
            </a:r>
            <a:r>
              <a:rPr lang="tr-TR" dirty="0"/>
              <a:t> cevap oluşturma. </a:t>
            </a:r>
            <a:endParaRPr lang="tr-TR" dirty="0" smtClean="0"/>
          </a:p>
          <a:p>
            <a:r>
              <a:rPr lang="tr-TR" dirty="0" err="1" smtClean="0"/>
              <a:t>Sencar</a:t>
            </a:r>
            <a:r>
              <a:rPr lang="tr-TR" dirty="0" smtClean="0"/>
              <a:t> </a:t>
            </a:r>
            <a:r>
              <a:rPr lang="tr-TR" dirty="0" err="1"/>
              <a:t>rat</a:t>
            </a:r>
            <a:r>
              <a:rPr lang="tr-TR" dirty="0"/>
              <a:t>: Cilt </a:t>
            </a:r>
            <a:r>
              <a:rPr lang="tr-TR" dirty="0" err="1" smtClean="0"/>
              <a:t>karsinogenezi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/>
              <a:t>Dahl</a:t>
            </a:r>
            <a:r>
              <a:rPr lang="tr-TR" dirty="0"/>
              <a:t> </a:t>
            </a:r>
            <a:r>
              <a:rPr lang="tr-TR" dirty="0" err="1"/>
              <a:t>rat</a:t>
            </a:r>
            <a:r>
              <a:rPr lang="tr-TR" dirty="0"/>
              <a:t>: Tuz diyeti ve tansiyon ilişkisi 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478465" y="5635256"/>
            <a:ext cx="1965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BP/2 </a:t>
            </a:r>
            <a:r>
              <a:rPr lang="tr-TR" dirty="0" smtClean="0"/>
              <a:t>BIOZZI </a:t>
            </a:r>
            <a:r>
              <a:rPr lang="tr-TR" dirty="0" err="1" smtClean="0"/>
              <a:t>mouse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40771" y="4912242"/>
            <a:ext cx="926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Dahl</a:t>
            </a:r>
            <a:r>
              <a:rPr lang="tr-TR" dirty="0" smtClean="0"/>
              <a:t> </a:t>
            </a:r>
            <a:r>
              <a:rPr lang="tr-TR" dirty="0" err="1" smtClean="0"/>
              <a:t>rat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5903069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36415"/>
            <a:ext cx="11238614" cy="256990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574158"/>
            <a:ext cx="11238614" cy="5826642"/>
          </a:xfrm>
        </p:spPr>
        <p:txBody>
          <a:bodyPr/>
          <a:lstStyle/>
          <a:p>
            <a:r>
              <a:rPr lang="tr-TR" sz="4000" b="1" dirty="0" smtClean="0"/>
              <a:t>2- Genetik yönden kısmen </a:t>
            </a:r>
            <a:r>
              <a:rPr lang="tr-TR" sz="4000" b="1" dirty="0"/>
              <a:t>tanımlanmış soy</a:t>
            </a:r>
          </a:p>
          <a:p>
            <a:r>
              <a:rPr lang="tr-TR" sz="4800" dirty="0" smtClean="0">
                <a:solidFill>
                  <a:srgbClr val="FF0000"/>
                </a:solidFill>
              </a:rPr>
              <a:t>A- Outbred </a:t>
            </a:r>
            <a:r>
              <a:rPr lang="tr-TR" sz="4800" dirty="0">
                <a:solidFill>
                  <a:srgbClr val="FF0000"/>
                </a:solidFill>
              </a:rPr>
              <a:t>kökten gelen </a:t>
            </a:r>
            <a:r>
              <a:rPr lang="tr-TR" sz="4800" dirty="0" err="1">
                <a:solidFill>
                  <a:srgbClr val="FF0000"/>
                </a:solidFill>
              </a:rPr>
              <a:t>mutantlar</a:t>
            </a:r>
            <a:r>
              <a:rPr lang="tr-TR" sz="4800" dirty="0">
                <a:solidFill>
                  <a:srgbClr val="FF0000"/>
                </a:solidFill>
              </a:rPr>
              <a:t>: </a:t>
            </a:r>
            <a:endParaRPr lang="tr-TR" sz="4800" dirty="0" smtClean="0">
              <a:solidFill>
                <a:srgbClr val="FF0000"/>
              </a:solidFill>
            </a:endParaRPr>
          </a:p>
          <a:p>
            <a:r>
              <a:rPr lang="tr-TR" sz="3600" dirty="0" smtClean="0"/>
              <a:t>Outbred </a:t>
            </a:r>
            <a:r>
              <a:rPr lang="tr-TR" sz="3600" dirty="0"/>
              <a:t>uzak </a:t>
            </a:r>
            <a:r>
              <a:rPr lang="tr-TR" sz="3600" dirty="0" smtClean="0"/>
              <a:t>akrabalık</a:t>
            </a:r>
          </a:p>
          <a:p>
            <a:r>
              <a:rPr lang="tr-TR" sz="3600" u="sng" dirty="0" smtClean="0"/>
              <a:t>Mutant </a:t>
            </a:r>
            <a:r>
              <a:rPr lang="tr-TR" sz="3600" u="sng" dirty="0"/>
              <a:t>bir gen </a:t>
            </a:r>
            <a:r>
              <a:rPr lang="tr-TR" sz="3600" u="sng" dirty="0" smtClean="0"/>
              <a:t>taşır</a:t>
            </a:r>
          </a:p>
          <a:p>
            <a:r>
              <a:rPr lang="tr-TR" sz="3600" dirty="0" smtClean="0"/>
              <a:t>Varyasyon </a:t>
            </a:r>
            <a:r>
              <a:rPr lang="tr-TR" sz="3600" dirty="0"/>
              <a:t>oldukça </a:t>
            </a:r>
            <a:r>
              <a:rPr lang="tr-TR" sz="3600" dirty="0" smtClean="0"/>
              <a:t>fazla </a:t>
            </a:r>
          </a:p>
          <a:p>
            <a:r>
              <a:rPr lang="tr-TR" sz="3600" dirty="0" smtClean="0"/>
              <a:t>Mutant </a:t>
            </a:r>
            <a:r>
              <a:rPr lang="tr-TR" sz="3600" dirty="0"/>
              <a:t>gene bağlı hastalık </a:t>
            </a:r>
            <a:r>
              <a:rPr lang="tr-TR" sz="3600" dirty="0" smtClean="0"/>
              <a:t>araştırmaları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3618454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8789" y="154546"/>
            <a:ext cx="11127346" cy="6703454"/>
          </a:xfrm>
        </p:spPr>
        <p:txBody>
          <a:bodyPr/>
          <a:lstStyle/>
          <a:p>
            <a:endParaRPr lang="tr-TR" sz="4400" b="1" dirty="0"/>
          </a:p>
          <a:p>
            <a:r>
              <a:rPr lang="tr-TR" sz="3200" b="1" dirty="0"/>
              <a:t>2- Genetik yönden kısmen tanımlanmış soy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B- Outbred </a:t>
            </a:r>
            <a:r>
              <a:rPr lang="tr-TR" sz="3200" dirty="0">
                <a:solidFill>
                  <a:srgbClr val="FF0000"/>
                </a:solidFill>
              </a:rPr>
              <a:t>kökten gelen </a:t>
            </a:r>
            <a:r>
              <a:rPr lang="tr-TR" sz="3200" dirty="0" err="1">
                <a:solidFill>
                  <a:srgbClr val="FF0000"/>
                </a:solidFill>
              </a:rPr>
              <a:t>transgenikler</a:t>
            </a:r>
            <a:r>
              <a:rPr lang="tr-TR" sz="3200" dirty="0">
                <a:solidFill>
                  <a:srgbClr val="FF0000"/>
                </a:solidFill>
              </a:rPr>
              <a:t>: </a:t>
            </a:r>
          </a:p>
          <a:p>
            <a:r>
              <a:rPr lang="tr-TR" sz="2800" dirty="0"/>
              <a:t>Genomunda </a:t>
            </a:r>
            <a:r>
              <a:rPr lang="tr-TR" sz="2800" b="1" i="1" u="sng" dirty="0">
                <a:solidFill>
                  <a:srgbClr val="FF0000"/>
                </a:solidFill>
              </a:rPr>
              <a:t>başka bir organizmaya ait </a:t>
            </a:r>
            <a:r>
              <a:rPr lang="tr-TR" sz="2800" dirty="0" err="1"/>
              <a:t>rekombinant</a:t>
            </a:r>
            <a:r>
              <a:rPr lang="tr-TR" sz="2800" dirty="0"/>
              <a:t> bir geni taşıyan hayvan.</a:t>
            </a:r>
          </a:p>
          <a:p>
            <a:r>
              <a:rPr lang="tr-TR" sz="2800" dirty="0"/>
              <a:t> Taşıdıkları yabancı gen</a:t>
            </a:r>
            <a:r>
              <a:rPr lang="tr-TR" sz="2800" dirty="0">
                <a:sym typeface="Wingdings" panose="05000000000000000000" pitchFamily="2" charset="2"/>
              </a:rPr>
              <a:t></a:t>
            </a:r>
            <a:r>
              <a:rPr lang="tr-TR" sz="2800" dirty="0"/>
              <a:t> “</a:t>
            </a:r>
            <a:r>
              <a:rPr lang="tr-TR" sz="2800" dirty="0" err="1"/>
              <a:t>transgen</a:t>
            </a:r>
            <a:r>
              <a:rPr lang="tr-TR" sz="2800" dirty="0"/>
              <a:t>”.</a:t>
            </a:r>
          </a:p>
          <a:p>
            <a:r>
              <a:rPr lang="tr-TR" sz="2800" dirty="0"/>
              <a:t>Mikroenjeksiyon tekniği ile üretilir ve daha çok hastalık modellemesi amacıyla geliştirilirler.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63795" y="115149"/>
            <a:ext cx="11174819" cy="533436"/>
          </a:xfrm>
          <a:gradFill>
            <a:gsLst>
              <a:gs pos="0">
                <a:schemeClr val="bg1">
                  <a:tint val="90000"/>
                </a:schemeClr>
              </a:gs>
              <a:gs pos="67000">
                <a:schemeClr val="bg1">
                  <a:shade val="100000"/>
                  <a:satMod val="115000"/>
                </a:schemeClr>
              </a:gs>
              <a:gs pos="100000">
                <a:schemeClr val="bg1">
                  <a:shade val="70000"/>
                  <a:satMod val="130000"/>
                </a:schemeClr>
              </a:gs>
            </a:gsLst>
            <a:path path="circle">
              <a:fillToRect l="20000" t="50000" r="100000" b="50000"/>
            </a:path>
          </a:gradFill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</p:spTree>
    <p:extLst>
      <p:ext uri="{BB962C8B-B14F-4D97-AF65-F5344CB8AC3E}">
        <p14:creationId xmlns:p14="http://schemas.microsoft.com/office/powerpoint/2010/main" val="3450069563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36415"/>
            <a:ext cx="11238614" cy="256990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574158"/>
            <a:ext cx="11238614" cy="5826642"/>
          </a:xfrm>
        </p:spPr>
        <p:txBody>
          <a:bodyPr/>
          <a:lstStyle/>
          <a:p>
            <a:r>
              <a:rPr lang="tr-TR" sz="3200" b="1" dirty="0"/>
              <a:t>2- Genetik yönden kısmen tanımlanmış soy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C- Gelişme </a:t>
            </a:r>
            <a:r>
              <a:rPr lang="tr-TR" sz="3200" dirty="0">
                <a:solidFill>
                  <a:srgbClr val="FF0000"/>
                </a:solidFill>
              </a:rPr>
              <a:t>aşamasındaki </a:t>
            </a:r>
            <a:r>
              <a:rPr lang="tr-TR" sz="3200" dirty="0" err="1">
                <a:solidFill>
                  <a:srgbClr val="FF0000"/>
                </a:solidFill>
              </a:rPr>
              <a:t>inbred</a:t>
            </a:r>
            <a:r>
              <a:rPr lang="tr-TR" sz="3200" dirty="0">
                <a:solidFill>
                  <a:srgbClr val="FF0000"/>
                </a:solidFill>
              </a:rPr>
              <a:t> soylar: </a:t>
            </a:r>
            <a:endParaRPr lang="tr-TR" sz="3200" dirty="0" smtClean="0"/>
          </a:p>
          <a:p>
            <a:r>
              <a:rPr lang="tr-TR" sz="2800" dirty="0"/>
              <a:t>H</a:t>
            </a:r>
            <a:r>
              <a:rPr lang="tr-TR" sz="2800" dirty="0" smtClean="0"/>
              <a:t>alen </a:t>
            </a:r>
            <a:r>
              <a:rPr lang="tr-TR" sz="2800" dirty="0"/>
              <a:t>genetik çalışmalar yapılan </a:t>
            </a:r>
            <a:r>
              <a:rPr lang="tr-TR" sz="2800" dirty="0" smtClean="0"/>
              <a:t>hayvanlardır.</a:t>
            </a:r>
          </a:p>
          <a:p>
            <a:r>
              <a:rPr lang="tr-TR" sz="2800" dirty="0" smtClean="0"/>
              <a:t>Aşamaya </a:t>
            </a:r>
            <a:r>
              <a:rPr lang="tr-TR" sz="2800" dirty="0"/>
              <a:t>bağlı olarak genetik haritaları bilinmektedir.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99119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25782"/>
            <a:ext cx="11227980" cy="299520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"/>
            <a:ext cx="11227980" cy="6730408"/>
          </a:xfrm>
        </p:spPr>
        <p:txBody>
          <a:bodyPr>
            <a:normAutofit fontScale="92500"/>
          </a:bodyPr>
          <a:lstStyle/>
          <a:p>
            <a:endParaRPr lang="tr-TR" sz="4400" b="1" dirty="0" smtClean="0"/>
          </a:p>
          <a:p>
            <a:r>
              <a:rPr lang="tr-TR" sz="4400" b="1" dirty="0" smtClean="0"/>
              <a:t>3</a:t>
            </a:r>
            <a:r>
              <a:rPr lang="tr-TR" sz="4400" b="1" dirty="0"/>
              <a:t>. Genetik yönden </a:t>
            </a:r>
            <a:r>
              <a:rPr lang="tr-TR" sz="4400" b="1" dirty="0" smtClean="0"/>
              <a:t>tanımlanmış (</a:t>
            </a:r>
            <a:r>
              <a:rPr lang="tr-TR" sz="4400" b="1" dirty="0" err="1" smtClean="0"/>
              <a:t>İzogenik</a:t>
            </a:r>
            <a:r>
              <a:rPr lang="tr-TR" sz="4400" b="1" dirty="0" smtClean="0"/>
              <a:t>) </a:t>
            </a:r>
            <a:r>
              <a:rPr lang="tr-TR" sz="4400" b="1" dirty="0"/>
              <a:t>Soylar</a:t>
            </a:r>
          </a:p>
          <a:p>
            <a:r>
              <a:rPr lang="tr-TR" sz="3200" dirty="0" err="1" smtClean="0">
                <a:solidFill>
                  <a:srgbClr val="FF0000"/>
                </a:solidFill>
              </a:rPr>
              <a:t>İnbred</a:t>
            </a:r>
            <a:r>
              <a:rPr lang="tr-TR" sz="3200" dirty="0" smtClean="0">
                <a:solidFill>
                  <a:srgbClr val="FF0000"/>
                </a:solidFill>
              </a:rPr>
              <a:t> soylar</a:t>
            </a:r>
          </a:p>
          <a:p>
            <a:r>
              <a:rPr lang="tr-TR" sz="2800" dirty="0" err="1" smtClean="0"/>
              <a:t>İnbred</a:t>
            </a:r>
            <a:r>
              <a:rPr lang="tr-TR" sz="2800" dirty="0" smtClean="0"/>
              <a:t> </a:t>
            </a:r>
            <a:r>
              <a:rPr lang="tr-TR" sz="2800" dirty="0"/>
              <a:t>sürü: En az 20 j</a:t>
            </a:r>
            <a:r>
              <a:rPr lang="tr-TR" sz="2800" dirty="0" smtClean="0"/>
              <a:t>enerasyon </a:t>
            </a:r>
            <a:r>
              <a:rPr lang="tr-TR" sz="2800" dirty="0" smtClean="0">
                <a:solidFill>
                  <a:srgbClr val="FF0000"/>
                </a:solidFill>
              </a:rPr>
              <a:t>kardeş</a:t>
            </a:r>
            <a:r>
              <a:rPr lang="tr-TR" sz="2800" dirty="0" smtClean="0"/>
              <a:t> X </a:t>
            </a:r>
            <a:r>
              <a:rPr lang="tr-TR" sz="2800" dirty="0" smtClean="0">
                <a:solidFill>
                  <a:srgbClr val="FF0000"/>
                </a:solidFill>
              </a:rPr>
              <a:t>kardeş</a:t>
            </a:r>
            <a:r>
              <a:rPr lang="tr-TR" sz="2800" dirty="0" smtClean="0"/>
              <a:t> , </a:t>
            </a:r>
            <a:r>
              <a:rPr lang="tr-TR" sz="2800" dirty="0" smtClean="0">
                <a:solidFill>
                  <a:srgbClr val="FF0000"/>
                </a:solidFill>
              </a:rPr>
              <a:t>ebeveyn</a:t>
            </a:r>
            <a:r>
              <a:rPr lang="tr-TR" sz="2800" dirty="0" smtClean="0"/>
              <a:t> X </a:t>
            </a:r>
            <a:r>
              <a:rPr lang="tr-TR" sz="2800" dirty="0" smtClean="0">
                <a:solidFill>
                  <a:srgbClr val="FF0000"/>
                </a:solidFill>
              </a:rPr>
              <a:t>yavru </a:t>
            </a:r>
          </a:p>
          <a:p>
            <a:r>
              <a:rPr lang="tr-TR" sz="2800" dirty="0" err="1">
                <a:solidFill>
                  <a:srgbClr val="7030A0"/>
                </a:solidFill>
              </a:rPr>
              <a:t>Isogenicity</a:t>
            </a:r>
            <a:r>
              <a:rPr lang="tr-TR" sz="2800" dirty="0">
                <a:solidFill>
                  <a:srgbClr val="7030A0"/>
                </a:solidFill>
              </a:rPr>
              <a:t> (</a:t>
            </a:r>
            <a:r>
              <a:rPr lang="tr-TR" sz="2800" dirty="0" err="1">
                <a:solidFill>
                  <a:srgbClr val="7030A0"/>
                </a:solidFill>
              </a:rPr>
              <a:t>izogenetik</a:t>
            </a:r>
            <a:r>
              <a:rPr lang="tr-TR" sz="2800" dirty="0">
                <a:solidFill>
                  <a:srgbClr val="7030A0"/>
                </a:solidFill>
              </a:rPr>
              <a:t> özellik)</a:t>
            </a:r>
          </a:p>
          <a:p>
            <a:r>
              <a:rPr lang="tr-TR" sz="2800" dirty="0" err="1">
                <a:solidFill>
                  <a:srgbClr val="7030A0"/>
                </a:solidFill>
              </a:rPr>
              <a:t>Homozygosity</a:t>
            </a:r>
            <a:r>
              <a:rPr lang="tr-TR" sz="2800" dirty="0">
                <a:solidFill>
                  <a:srgbClr val="7030A0"/>
                </a:solidFill>
              </a:rPr>
              <a:t> (</a:t>
            </a:r>
            <a:r>
              <a:rPr lang="tr-TR" sz="2800" dirty="0" err="1">
                <a:solidFill>
                  <a:srgbClr val="7030A0"/>
                </a:solidFill>
              </a:rPr>
              <a:t>homozigot</a:t>
            </a:r>
            <a:r>
              <a:rPr lang="tr-TR" sz="2800" dirty="0">
                <a:solidFill>
                  <a:srgbClr val="7030A0"/>
                </a:solidFill>
              </a:rPr>
              <a:t> özellik</a:t>
            </a:r>
            <a:r>
              <a:rPr lang="tr-TR" sz="2800" dirty="0" smtClean="0">
                <a:solidFill>
                  <a:srgbClr val="7030A0"/>
                </a:solidFill>
              </a:rPr>
              <a:t>) </a:t>
            </a:r>
            <a:endParaRPr lang="tr-TR" sz="2800" dirty="0">
              <a:solidFill>
                <a:srgbClr val="7030A0"/>
              </a:solidFill>
            </a:endParaRPr>
          </a:p>
          <a:p>
            <a:r>
              <a:rPr lang="tr-TR" sz="2800" i="1" dirty="0" err="1">
                <a:solidFill>
                  <a:srgbClr val="7030A0"/>
                </a:solidFill>
              </a:rPr>
              <a:t>İnbred</a:t>
            </a:r>
            <a:r>
              <a:rPr lang="tr-TR" sz="2800" i="1" dirty="0">
                <a:solidFill>
                  <a:srgbClr val="7030A0"/>
                </a:solidFill>
              </a:rPr>
              <a:t> </a:t>
            </a:r>
            <a:r>
              <a:rPr lang="tr-TR" sz="2800" i="1" dirty="0" smtClean="0">
                <a:solidFill>
                  <a:srgbClr val="7030A0"/>
                </a:solidFill>
              </a:rPr>
              <a:t>depresyonu!!!!</a:t>
            </a:r>
          </a:p>
          <a:p>
            <a:r>
              <a:rPr lang="tr-TR" sz="2800" dirty="0" err="1">
                <a:solidFill>
                  <a:srgbClr val="7030A0"/>
                </a:solidFill>
              </a:rPr>
              <a:t>Fenotipik</a:t>
            </a:r>
            <a:r>
              <a:rPr lang="tr-TR" sz="2800" dirty="0">
                <a:solidFill>
                  <a:srgbClr val="7030A0"/>
                </a:solidFill>
              </a:rPr>
              <a:t> tek </a:t>
            </a:r>
            <a:r>
              <a:rPr lang="tr-TR" sz="2800" dirty="0" smtClean="0">
                <a:solidFill>
                  <a:srgbClr val="7030A0"/>
                </a:solidFill>
              </a:rPr>
              <a:t>örneklik</a:t>
            </a:r>
          </a:p>
          <a:p>
            <a:r>
              <a:rPr lang="tr-TR" sz="2800" dirty="0">
                <a:solidFill>
                  <a:srgbClr val="7030A0"/>
                </a:solidFill>
              </a:rPr>
              <a:t>Tanımlanabilir olma ve Uzun dönem </a:t>
            </a:r>
            <a:r>
              <a:rPr lang="tr-TR" sz="2800" dirty="0" smtClean="0">
                <a:solidFill>
                  <a:srgbClr val="7030A0"/>
                </a:solidFill>
              </a:rPr>
              <a:t>sürdürülebilirlik</a:t>
            </a:r>
            <a:endParaRPr lang="tr-TR" sz="2800" dirty="0">
              <a:solidFill>
                <a:srgbClr val="7030A0"/>
              </a:solidFill>
            </a:endParaRPr>
          </a:p>
          <a:p>
            <a:r>
              <a:rPr lang="tr-TR" sz="2800" dirty="0" smtClean="0">
                <a:solidFill>
                  <a:srgbClr val="7030A0"/>
                </a:solidFill>
              </a:rPr>
              <a:t>Bireysellik</a:t>
            </a:r>
            <a:endParaRPr lang="tr-TR" sz="2800" dirty="0">
              <a:solidFill>
                <a:srgbClr val="7030A0"/>
              </a:solidFill>
            </a:endParaRPr>
          </a:p>
          <a:p>
            <a:r>
              <a:rPr lang="tr-TR" sz="2800" dirty="0" smtClean="0">
                <a:solidFill>
                  <a:srgbClr val="7030A0"/>
                </a:solidFill>
              </a:rPr>
              <a:t>Duyarlılık</a:t>
            </a:r>
          </a:p>
          <a:p>
            <a:r>
              <a:rPr lang="tr-TR" sz="2800" dirty="0">
                <a:solidFill>
                  <a:srgbClr val="7030A0"/>
                </a:solidFill>
              </a:rPr>
              <a:t>Uluslar arası </a:t>
            </a:r>
            <a:r>
              <a:rPr lang="tr-TR" sz="2800" dirty="0" smtClean="0">
                <a:solidFill>
                  <a:srgbClr val="7030A0"/>
                </a:solidFill>
              </a:rPr>
              <a:t>dağıtım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17669061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8789" y="0"/>
            <a:ext cx="11101588" cy="6761408"/>
          </a:xfrm>
        </p:spPr>
        <p:txBody>
          <a:bodyPr/>
          <a:lstStyle/>
          <a:p>
            <a:endParaRPr lang="tr-TR" sz="2400" dirty="0" smtClean="0"/>
          </a:p>
          <a:p>
            <a:r>
              <a:rPr lang="tr-TR" sz="2400" dirty="0" err="1" smtClean="0">
                <a:solidFill>
                  <a:srgbClr val="FF0000"/>
                </a:solidFill>
              </a:rPr>
              <a:t>İnbred</a:t>
            </a:r>
            <a:r>
              <a:rPr lang="tr-TR" sz="2400" dirty="0" smtClean="0">
                <a:solidFill>
                  <a:srgbClr val="FF0000"/>
                </a:solidFill>
              </a:rPr>
              <a:t> soy üretim tekniği ile</a:t>
            </a:r>
          </a:p>
          <a:p>
            <a:r>
              <a:rPr lang="tr-TR" sz="2400" dirty="0" smtClean="0"/>
              <a:t>Sonsuz </a:t>
            </a:r>
            <a:r>
              <a:rPr lang="tr-TR" sz="2400" dirty="0"/>
              <a:t>soy elde etme </a:t>
            </a:r>
          </a:p>
          <a:p>
            <a:r>
              <a:rPr lang="tr-TR" sz="2400" dirty="0"/>
              <a:t> </a:t>
            </a:r>
            <a:r>
              <a:rPr lang="tr-TR" sz="2400" dirty="0" err="1"/>
              <a:t>Homozigot</a:t>
            </a:r>
            <a:r>
              <a:rPr lang="tr-TR" sz="2400" dirty="0"/>
              <a:t> özelliği </a:t>
            </a:r>
            <a:r>
              <a:rPr lang="tr-TR" sz="2400" dirty="0" smtClean="0"/>
              <a:t>artırma (Her </a:t>
            </a:r>
            <a:r>
              <a:rPr lang="tr-TR" sz="2400" dirty="0"/>
              <a:t>gen </a:t>
            </a:r>
            <a:r>
              <a:rPr lang="tr-TR" sz="2400" dirty="0" err="1" smtClean="0"/>
              <a:t>lokusunda</a:t>
            </a:r>
            <a:r>
              <a:rPr lang="tr-TR" sz="2400" dirty="0" smtClean="0"/>
              <a:t>  </a:t>
            </a:r>
            <a:r>
              <a:rPr lang="tr-TR" sz="2400" dirty="0"/>
              <a:t>için %98’den </a:t>
            </a:r>
            <a:r>
              <a:rPr lang="tr-TR" sz="2400" dirty="0" smtClean="0"/>
              <a:t>fazla) </a:t>
            </a:r>
            <a:endParaRPr lang="tr-TR" sz="2400" dirty="0"/>
          </a:p>
          <a:p>
            <a:r>
              <a:rPr lang="tr-TR" sz="2400" dirty="0" smtClean="0"/>
              <a:t>Soyun tüm jenerasyonlarını bilme </a:t>
            </a:r>
            <a:endParaRPr lang="tr-TR" sz="2400" dirty="0"/>
          </a:p>
          <a:p>
            <a:r>
              <a:rPr lang="tr-TR" sz="2400" dirty="0"/>
              <a:t>Paralel hatlar ortadan </a:t>
            </a:r>
            <a:r>
              <a:rPr lang="tr-TR" sz="2400" dirty="0" smtClean="0"/>
              <a:t>kaldırma </a:t>
            </a:r>
            <a:endParaRPr lang="tr-TR" sz="2400" dirty="0"/>
          </a:p>
          <a:p>
            <a:r>
              <a:rPr lang="tr-TR" sz="2400" dirty="0"/>
              <a:t>Saflık derece </a:t>
            </a:r>
            <a:r>
              <a:rPr lang="tr-TR" sz="2400" dirty="0" smtClean="0"/>
              <a:t>tespitinin gereksizliği </a:t>
            </a:r>
          </a:p>
          <a:p>
            <a:r>
              <a:rPr lang="tr-TR" sz="2400" dirty="0" smtClean="0"/>
              <a:t>                                                                             </a:t>
            </a:r>
            <a:r>
              <a:rPr lang="tr-TR" sz="2400" dirty="0" smtClean="0">
                <a:solidFill>
                  <a:srgbClr val="FF0000"/>
                </a:solidFill>
              </a:rPr>
              <a:t>Sağlanabilir…</a:t>
            </a:r>
            <a:endParaRPr lang="tr-TR" sz="2400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419718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870" y="114653"/>
            <a:ext cx="11235070" cy="171929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360535"/>
            <a:ext cx="9374372" cy="2546620"/>
          </a:xfrm>
        </p:spPr>
        <p:txBody>
          <a:bodyPr>
            <a:normAutofit/>
          </a:bodyPr>
          <a:lstStyle/>
          <a:p>
            <a:r>
              <a:rPr lang="tr-TR" sz="2800" dirty="0"/>
              <a:t>1903 yılında ilk kez aynı soy içinde tümör transferi yapıldı ancak farklı soya yapıldığında </a:t>
            </a:r>
            <a:r>
              <a:rPr lang="tr-TR" sz="2800" dirty="0" err="1" smtClean="0"/>
              <a:t>red</a:t>
            </a:r>
            <a:r>
              <a:rPr lang="tr-TR" sz="2800" dirty="0" smtClean="0"/>
              <a:t> </a:t>
            </a:r>
            <a:r>
              <a:rPr lang="tr-TR" sz="2800" dirty="0"/>
              <a:t>görüldü</a:t>
            </a:r>
            <a:r>
              <a:rPr lang="tr-TR" sz="2800" dirty="0" smtClean="0"/>
              <a:t>.</a:t>
            </a:r>
          </a:p>
          <a:p>
            <a:endParaRPr lang="tr-TR" sz="2800" dirty="0"/>
          </a:p>
          <a:p>
            <a:r>
              <a:rPr lang="tr-TR" sz="2800" dirty="0"/>
              <a:t>Denek: Japan </a:t>
            </a:r>
            <a:r>
              <a:rPr lang="tr-TR" sz="2800" dirty="0" err="1"/>
              <a:t>Waltzing</a:t>
            </a:r>
            <a:r>
              <a:rPr lang="tr-TR" sz="2800" dirty="0"/>
              <a:t> </a:t>
            </a:r>
            <a:r>
              <a:rPr lang="tr-TR" sz="2800" dirty="0" err="1"/>
              <a:t>mice</a:t>
            </a:r>
            <a:r>
              <a:rPr lang="tr-TR" sz="2800" dirty="0"/>
              <a:t> (rastlantısal </a:t>
            </a:r>
            <a:r>
              <a:rPr lang="tr-TR" sz="2800" dirty="0" err="1"/>
              <a:t>inbred</a:t>
            </a:r>
            <a:r>
              <a:rPr lang="tr-TR" sz="2800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87860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68313"/>
            <a:ext cx="11238614" cy="246357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693" y="648586"/>
            <a:ext cx="11096048" cy="6209414"/>
          </a:xfrm>
        </p:spPr>
        <p:txBody>
          <a:bodyPr>
            <a:normAutofit/>
          </a:bodyPr>
          <a:lstStyle/>
          <a:p>
            <a:r>
              <a:rPr lang="tr-TR" b="1" dirty="0" err="1"/>
              <a:t>İnbred</a:t>
            </a:r>
            <a:r>
              <a:rPr lang="tr-TR" b="1" dirty="0"/>
              <a:t> Soyların Özellikleri</a:t>
            </a:r>
          </a:p>
          <a:p>
            <a:r>
              <a:rPr lang="tr-TR" dirty="0" err="1">
                <a:solidFill>
                  <a:srgbClr val="7030A0"/>
                </a:solidFill>
              </a:rPr>
              <a:t>Isogenicity</a:t>
            </a:r>
            <a:r>
              <a:rPr lang="tr-TR" dirty="0">
                <a:solidFill>
                  <a:srgbClr val="7030A0"/>
                </a:solidFill>
              </a:rPr>
              <a:t> (</a:t>
            </a:r>
            <a:r>
              <a:rPr lang="tr-TR" dirty="0" err="1">
                <a:solidFill>
                  <a:srgbClr val="7030A0"/>
                </a:solidFill>
              </a:rPr>
              <a:t>izogenetik</a:t>
            </a:r>
            <a:r>
              <a:rPr lang="tr-TR" dirty="0">
                <a:solidFill>
                  <a:srgbClr val="7030A0"/>
                </a:solidFill>
              </a:rPr>
              <a:t> özellik</a:t>
            </a:r>
            <a:r>
              <a:rPr lang="tr-TR" dirty="0" smtClean="0">
                <a:solidFill>
                  <a:srgbClr val="7030A0"/>
                </a:solidFill>
              </a:rPr>
              <a:t>)</a:t>
            </a:r>
          </a:p>
          <a:p>
            <a:r>
              <a:rPr lang="tr-TR" dirty="0" smtClean="0"/>
              <a:t>Kolonideki tüm hayvanlar </a:t>
            </a:r>
            <a:r>
              <a:rPr lang="tr-TR" dirty="0"/>
              <a:t>genetik olarak </a:t>
            </a:r>
            <a:r>
              <a:rPr lang="tr-TR" dirty="0" smtClean="0"/>
              <a:t>tanımlı.</a:t>
            </a:r>
          </a:p>
          <a:p>
            <a:r>
              <a:rPr lang="tr-TR" dirty="0" smtClean="0"/>
              <a:t>Tek </a:t>
            </a:r>
            <a:r>
              <a:rPr lang="tr-TR" dirty="0" err="1"/>
              <a:t>lokustan</a:t>
            </a:r>
            <a:r>
              <a:rPr lang="tr-TR" dirty="0"/>
              <a:t> </a:t>
            </a:r>
            <a:r>
              <a:rPr lang="tr-TR" dirty="0" smtClean="0"/>
              <a:t>sekansla</a:t>
            </a:r>
          </a:p>
          <a:p>
            <a:r>
              <a:rPr lang="tr-TR" dirty="0"/>
              <a:t> </a:t>
            </a:r>
            <a:r>
              <a:rPr lang="tr-TR" dirty="0" smtClean="0"/>
              <a:t>                                                                </a:t>
            </a:r>
            <a:r>
              <a:rPr lang="tr-TR" dirty="0"/>
              <a:t>tüm</a:t>
            </a:r>
            <a:r>
              <a:rPr lang="tr-TR" dirty="0" smtClean="0"/>
              <a:t> soyun genetik haritası</a:t>
            </a:r>
          </a:p>
          <a:p>
            <a:r>
              <a:rPr lang="tr-TR" dirty="0"/>
              <a:t> </a:t>
            </a:r>
            <a:r>
              <a:rPr lang="tr-TR" dirty="0" smtClean="0"/>
              <a:t>Tek doku örneğinden </a:t>
            </a:r>
          </a:p>
          <a:p>
            <a:endParaRPr lang="tr-TR" dirty="0" smtClean="0"/>
          </a:p>
          <a:p>
            <a:r>
              <a:rPr lang="tr-TR" dirty="0" smtClean="0"/>
              <a:t>Genetik </a:t>
            </a:r>
            <a:r>
              <a:rPr lang="tr-TR" dirty="0" err="1"/>
              <a:t>drift</a:t>
            </a:r>
            <a:r>
              <a:rPr lang="tr-TR" dirty="0"/>
              <a:t> riski </a:t>
            </a:r>
            <a:r>
              <a:rPr lang="tr-TR" dirty="0" smtClean="0"/>
              <a:t>düşüktür. </a:t>
            </a:r>
          </a:p>
          <a:p>
            <a:endParaRPr lang="tr-TR" dirty="0"/>
          </a:p>
          <a:p>
            <a:r>
              <a:rPr lang="tr-TR" dirty="0" smtClean="0"/>
              <a:t>(</a:t>
            </a:r>
            <a:r>
              <a:rPr lang="tr-TR" dirty="0"/>
              <a:t>Genetik </a:t>
            </a:r>
            <a:r>
              <a:rPr lang="tr-TR" dirty="0" err="1" smtClean="0"/>
              <a:t>drift</a:t>
            </a:r>
            <a:r>
              <a:rPr lang="tr-TR" dirty="0" smtClean="0"/>
              <a:t>: tesadüfi </a:t>
            </a:r>
            <a:r>
              <a:rPr lang="tr-TR" dirty="0"/>
              <a:t>genetik </a:t>
            </a:r>
            <a:r>
              <a:rPr lang="tr-TR" dirty="0" smtClean="0"/>
              <a:t>sürüklenme, küçük </a:t>
            </a:r>
            <a:r>
              <a:rPr lang="tr-TR" dirty="0"/>
              <a:t>topluluklarda      </a:t>
            </a:r>
            <a:r>
              <a:rPr lang="tr-TR" dirty="0" smtClean="0"/>
              <a:t>rastgele </a:t>
            </a:r>
            <a:r>
              <a:rPr lang="tr-TR" dirty="0"/>
              <a:t>ortaya çıkan gen frekansı değişmelerini tanımlar. </a:t>
            </a:r>
            <a:r>
              <a:rPr lang="tr-TR" dirty="0" err="1" smtClean="0"/>
              <a:t>Populasyon</a:t>
            </a:r>
            <a:r>
              <a:rPr lang="tr-TR" dirty="0" smtClean="0"/>
              <a:t> </a:t>
            </a:r>
            <a:r>
              <a:rPr lang="tr-TR" dirty="0"/>
              <a:t>büyükse </a:t>
            </a:r>
            <a:r>
              <a:rPr lang="tr-TR" dirty="0" err="1"/>
              <a:t>drift</a:t>
            </a:r>
            <a:r>
              <a:rPr lang="tr-TR" dirty="0"/>
              <a:t> </a:t>
            </a:r>
            <a:r>
              <a:rPr lang="tr-TR" dirty="0" smtClean="0"/>
              <a:t>azdır; mutasyon</a:t>
            </a:r>
            <a:r>
              <a:rPr lang="tr-TR" dirty="0"/>
              <a:t>, seleksiyon gibi)</a:t>
            </a:r>
            <a:endParaRPr lang="tr-TR" dirty="0" smtClean="0"/>
          </a:p>
          <a:p>
            <a:r>
              <a:rPr lang="tr-TR" dirty="0" smtClean="0"/>
              <a:t>Uzun </a:t>
            </a:r>
            <a:r>
              <a:rPr lang="tr-TR" dirty="0"/>
              <a:t>dönem sabit genetik özellikli sürü </a:t>
            </a:r>
            <a:r>
              <a:rPr lang="tr-TR" dirty="0" err="1" smtClean="0"/>
              <a:t>eldesi</a:t>
            </a:r>
            <a:r>
              <a:rPr lang="tr-TR" dirty="0" smtClean="0"/>
              <a:t>. </a:t>
            </a:r>
          </a:p>
          <a:p>
            <a:r>
              <a:rPr lang="tr-TR" dirty="0" smtClean="0"/>
              <a:t>Bireyler </a:t>
            </a:r>
            <a:r>
              <a:rPr lang="tr-TR" dirty="0"/>
              <a:t>arası doku ve organ nakillerinde </a:t>
            </a:r>
            <a:r>
              <a:rPr lang="tr-TR" dirty="0" err="1"/>
              <a:t>immunulojik</a:t>
            </a:r>
            <a:r>
              <a:rPr lang="tr-TR" dirty="0"/>
              <a:t> reaksiyonlar görülmez doku reddi oluşmaz.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3760630" y="2009104"/>
            <a:ext cx="721217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66475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874" y="125782"/>
            <a:ext cx="11185451" cy="363315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874" y="723013"/>
            <a:ext cx="10672726" cy="5961121"/>
          </a:xfrm>
        </p:spPr>
        <p:txBody>
          <a:bodyPr/>
          <a:lstStyle/>
          <a:p>
            <a:r>
              <a:rPr lang="tr-TR" dirty="0" err="1">
                <a:solidFill>
                  <a:srgbClr val="7030A0"/>
                </a:solidFill>
              </a:rPr>
              <a:t>Homozygosity</a:t>
            </a:r>
            <a:r>
              <a:rPr lang="tr-TR" dirty="0">
                <a:solidFill>
                  <a:srgbClr val="7030A0"/>
                </a:solidFill>
              </a:rPr>
              <a:t> (</a:t>
            </a:r>
            <a:r>
              <a:rPr lang="tr-TR" dirty="0" err="1">
                <a:solidFill>
                  <a:srgbClr val="7030A0"/>
                </a:solidFill>
              </a:rPr>
              <a:t>homozigot</a:t>
            </a:r>
            <a:r>
              <a:rPr lang="tr-TR" dirty="0">
                <a:solidFill>
                  <a:srgbClr val="7030A0"/>
                </a:solidFill>
              </a:rPr>
              <a:t> özellik): </a:t>
            </a:r>
            <a:endParaRPr lang="tr-TR" dirty="0" smtClean="0">
              <a:solidFill>
                <a:srgbClr val="7030A0"/>
              </a:solidFill>
            </a:endParaRPr>
          </a:p>
          <a:p>
            <a:r>
              <a:rPr lang="tr-TR" dirty="0" smtClean="0"/>
              <a:t>Bireyler </a:t>
            </a:r>
            <a:r>
              <a:rPr lang="tr-TR" dirty="0"/>
              <a:t>arasındaki genetik varyasyon ortadan kalkmıştır.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Saklı </a:t>
            </a:r>
            <a:r>
              <a:rPr lang="tr-TR" dirty="0"/>
              <a:t>resesif gen yoktur.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Rezidüel</a:t>
            </a:r>
            <a:r>
              <a:rPr lang="tr-TR" dirty="0" smtClean="0"/>
              <a:t> </a:t>
            </a:r>
            <a:r>
              <a:rPr lang="tr-TR" dirty="0"/>
              <a:t>düzeyde </a:t>
            </a:r>
            <a:r>
              <a:rPr lang="tr-TR" dirty="0" smtClean="0"/>
              <a:t>(5-10/30000 </a:t>
            </a:r>
            <a:r>
              <a:rPr lang="tr-TR" dirty="0" err="1"/>
              <a:t>lokus</a:t>
            </a:r>
            <a:r>
              <a:rPr lang="tr-TR" dirty="0" smtClean="0"/>
              <a:t>) </a:t>
            </a:r>
            <a:r>
              <a:rPr lang="tr-TR" dirty="0" err="1" smtClean="0"/>
              <a:t>heterozigot</a:t>
            </a:r>
            <a:r>
              <a:rPr lang="tr-TR" dirty="0" smtClean="0"/>
              <a:t> </a:t>
            </a:r>
            <a:r>
              <a:rPr lang="tr-TR" dirty="0" err="1" smtClean="0"/>
              <a:t>lokus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Pratikte  </a:t>
            </a:r>
            <a:r>
              <a:rPr lang="tr-TR" dirty="0" err="1" smtClean="0"/>
              <a:t>inbred</a:t>
            </a:r>
            <a:r>
              <a:rPr lang="tr-TR" dirty="0" smtClean="0"/>
              <a:t>= </a:t>
            </a:r>
            <a:r>
              <a:rPr lang="tr-TR" dirty="0"/>
              <a:t>tam </a:t>
            </a:r>
            <a:r>
              <a:rPr lang="tr-TR" dirty="0" err="1"/>
              <a:t>homozigot</a:t>
            </a:r>
            <a:r>
              <a:rPr lang="tr-TR" dirty="0"/>
              <a:t> </a:t>
            </a:r>
            <a:r>
              <a:rPr lang="tr-TR" dirty="0" smtClean="0"/>
              <a:t>.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err="1" smtClean="0">
                <a:solidFill>
                  <a:srgbClr val="7030A0"/>
                </a:solidFill>
              </a:rPr>
              <a:t>İnbred</a:t>
            </a:r>
            <a:r>
              <a:rPr lang="tr-TR" dirty="0" smtClean="0">
                <a:solidFill>
                  <a:srgbClr val="7030A0"/>
                </a:solidFill>
              </a:rPr>
              <a:t> depresyonu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err="1" smtClean="0"/>
              <a:t>Homozigotluğun</a:t>
            </a:r>
            <a:r>
              <a:rPr lang="tr-TR" dirty="0" smtClean="0"/>
              <a:t> </a:t>
            </a:r>
            <a:r>
              <a:rPr lang="tr-TR" dirty="0"/>
              <a:t>getirdiği bir </a:t>
            </a:r>
            <a:r>
              <a:rPr lang="tr-TR" dirty="0" smtClean="0"/>
              <a:t>özelliktir, </a:t>
            </a:r>
            <a:r>
              <a:rPr lang="tr-TR" dirty="0"/>
              <a:t>bazı silici resesif genlerin </a:t>
            </a:r>
            <a:r>
              <a:rPr lang="tr-TR" dirty="0" smtClean="0"/>
              <a:t>sabitlenmesidir. Saf </a:t>
            </a:r>
            <a:r>
              <a:rPr lang="tr-TR" dirty="0"/>
              <a:t>bir </a:t>
            </a:r>
            <a:r>
              <a:rPr lang="tr-TR" dirty="0" err="1" smtClean="0"/>
              <a:t>inbred</a:t>
            </a:r>
            <a:r>
              <a:rPr lang="tr-TR" dirty="0" smtClean="0"/>
              <a:t> </a:t>
            </a:r>
            <a:r>
              <a:rPr lang="tr-TR" dirty="0"/>
              <a:t>soy elde etmenin işaretidir</a:t>
            </a:r>
            <a:r>
              <a:rPr lang="tr-TR" dirty="0" smtClean="0"/>
              <a:t>.  </a:t>
            </a:r>
            <a:r>
              <a:rPr lang="tr-TR" dirty="0" err="1" smtClean="0"/>
              <a:t>Örn</a:t>
            </a:r>
            <a:r>
              <a:rPr lang="tr-TR" dirty="0" smtClean="0"/>
              <a:t>: Az yavrulu doğum.</a:t>
            </a:r>
            <a:endParaRPr lang="tr-TR" dirty="0"/>
          </a:p>
        </p:txBody>
      </p:sp>
      <p:sp>
        <p:nvSpPr>
          <p:cNvPr id="4" name="Sola Bükülü Ok 3"/>
          <p:cNvSpPr/>
          <p:nvPr/>
        </p:nvSpPr>
        <p:spPr>
          <a:xfrm>
            <a:off x="6903076" y="2923504"/>
            <a:ext cx="860309" cy="734096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933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85061" y="0"/>
            <a:ext cx="11344939" cy="6858000"/>
          </a:xfrm>
        </p:spPr>
        <p:txBody>
          <a:bodyPr>
            <a:normAutofit/>
          </a:bodyPr>
          <a:lstStyle/>
          <a:p>
            <a:r>
              <a:rPr lang="tr-TR" b="1" dirty="0" smtClean="0"/>
              <a:t>Davranış </a:t>
            </a:r>
            <a:r>
              <a:rPr lang="tr-TR" b="1" dirty="0"/>
              <a:t>Özellikleri</a:t>
            </a:r>
          </a:p>
          <a:p>
            <a:r>
              <a:rPr lang="tr-TR" dirty="0" smtClean="0"/>
              <a:t>Meraklı-sosyal </a:t>
            </a:r>
          </a:p>
          <a:p>
            <a:r>
              <a:rPr lang="tr-TR" dirty="0" smtClean="0"/>
              <a:t>Tek-koloni yaşamı</a:t>
            </a:r>
          </a:p>
          <a:p>
            <a:r>
              <a:rPr lang="tr-TR" dirty="0"/>
              <a:t>Yuva </a:t>
            </a:r>
            <a:r>
              <a:rPr lang="tr-TR" dirty="0" smtClean="0"/>
              <a:t>yapma,  koruyuculuk </a:t>
            </a:r>
          </a:p>
          <a:p>
            <a:r>
              <a:rPr lang="tr-TR" dirty="0"/>
              <a:t>Erkekler kavgaya </a:t>
            </a:r>
            <a:r>
              <a:rPr lang="tr-TR" dirty="0" smtClean="0"/>
              <a:t>meyil</a:t>
            </a:r>
            <a:endParaRPr lang="tr-TR" dirty="0"/>
          </a:p>
          <a:p>
            <a:r>
              <a:rPr lang="tr-TR" dirty="0"/>
              <a:t>Gece </a:t>
            </a:r>
            <a:r>
              <a:rPr lang="tr-TR" dirty="0" smtClean="0"/>
              <a:t>aktif, </a:t>
            </a:r>
            <a:r>
              <a:rPr lang="tr-TR" dirty="0"/>
              <a:t>gündüz dinlenme </a:t>
            </a:r>
            <a:r>
              <a:rPr lang="tr-TR" dirty="0" smtClean="0"/>
              <a:t>fazı</a:t>
            </a:r>
            <a:endParaRPr lang="tr-TR" dirty="0"/>
          </a:p>
          <a:p>
            <a:r>
              <a:rPr lang="tr-TR" dirty="0"/>
              <a:t>İhtiyaçlarını farklı yerleri belirleyerek yaparlar (yem, tuvalet, uyuma…) </a:t>
            </a:r>
          </a:p>
          <a:p>
            <a:r>
              <a:rPr lang="tr-TR" dirty="0"/>
              <a:t>Ölü yavru </a:t>
            </a:r>
            <a:r>
              <a:rPr lang="tr-TR" dirty="0" smtClean="0"/>
              <a:t>uzaklaştırma</a:t>
            </a:r>
            <a:endParaRPr lang="tr-TR" dirty="0"/>
          </a:p>
          <a:p>
            <a:endParaRPr lang="tr-TR" dirty="0"/>
          </a:p>
          <a:p>
            <a:r>
              <a:rPr lang="tr-TR" dirty="0" smtClean="0"/>
              <a:t>Grup oluşturma: sütten kesimden sonra yapılmalı </a:t>
            </a:r>
          </a:p>
          <a:p>
            <a:r>
              <a:rPr lang="tr-TR" dirty="0" smtClean="0"/>
              <a:t>Geç oluşturulan grup: hiyerarşi sorunu  </a:t>
            </a:r>
          </a:p>
          <a:p>
            <a:r>
              <a:rPr lang="tr-TR" dirty="0" smtClean="0"/>
              <a:t>Yavrular ele alınmaz: KANİBALİSMUS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5560840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925" y="147656"/>
            <a:ext cx="11217349" cy="288888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925" y="664337"/>
            <a:ext cx="11085058" cy="5736463"/>
          </a:xfrm>
        </p:spPr>
        <p:txBody>
          <a:bodyPr/>
          <a:lstStyle/>
          <a:p>
            <a:r>
              <a:rPr lang="tr-TR" sz="3200" dirty="0" err="1">
                <a:solidFill>
                  <a:srgbClr val="7030A0"/>
                </a:solidFill>
              </a:rPr>
              <a:t>Fenotipik</a:t>
            </a:r>
            <a:r>
              <a:rPr lang="tr-TR" sz="3200" dirty="0">
                <a:solidFill>
                  <a:srgbClr val="7030A0"/>
                </a:solidFill>
              </a:rPr>
              <a:t> tek örneklik: </a:t>
            </a:r>
          </a:p>
          <a:p>
            <a:pPr marL="114300" indent="0">
              <a:buNone/>
            </a:pPr>
            <a:r>
              <a:rPr lang="tr-TR" sz="2800" dirty="0" smtClean="0"/>
              <a:t>genetik </a:t>
            </a:r>
            <a:r>
              <a:rPr lang="tr-TR" sz="2800" dirty="0"/>
              <a:t>varyasyon </a:t>
            </a:r>
            <a:r>
              <a:rPr lang="tr-TR" sz="2800" dirty="0" smtClean="0"/>
              <a:t>yok+ çevresel faktör etkisiz </a:t>
            </a:r>
            <a:r>
              <a:rPr lang="tr-TR" sz="2800" dirty="0" smtClean="0">
                <a:sym typeface="Wingdings" panose="05000000000000000000" pitchFamily="2" charset="2"/>
              </a:rPr>
              <a:t></a:t>
            </a:r>
            <a:r>
              <a:rPr lang="tr-TR" sz="2800" dirty="0" smtClean="0"/>
              <a:t> </a:t>
            </a:r>
            <a:r>
              <a:rPr lang="tr-TR" sz="2800" dirty="0" err="1" smtClean="0"/>
              <a:t>fenotipik</a:t>
            </a:r>
            <a:r>
              <a:rPr lang="tr-TR" sz="2800" dirty="0" smtClean="0"/>
              <a:t> tek örneklik.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233483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93884"/>
            <a:ext cx="11270512" cy="150665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574158"/>
            <a:ext cx="11196084" cy="5826642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Tanımlanabilir </a:t>
            </a:r>
            <a:r>
              <a:rPr lang="tr-TR" dirty="0">
                <a:solidFill>
                  <a:srgbClr val="7030A0"/>
                </a:solidFill>
              </a:rPr>
              <a:t>olma </a:t>
            </a:r>
            <a:r>
              <a:rPr lang="tr-TR" dirty="0" smtClean="0">
                <a:solidFill>
                  <a:srgbClr val="7030A0"/>
                </a:solidFill>
              </a:rPr>
              <a:t>ve Uzun </a:t>
            </a:r>
            <a:r>
              <a:rPr lang="tr-TR" dirty="0">
                <a:solidFill>
                  <a:srgbClr val="7030A0"/>
                </a:solidFill>
              </a:rPr>
              <a:t>dönem sürdürülebilirlik: </a:t>
            </a:r>
            <a:endParaRPr lang="tr-TR" dirty="0" smtClean="0">
              <a:solidFill>
                <a:srgbClr val="7030A0"/>
              </a:solidFill>
            </a:endParaRPr>
          </a:p>
          <a:p>
            <a:endParaRPr lang="tr-TR" dirty="0" smtClean="0"/>
          </a:p>
          <a:p>
            <a:r>
              <a:rPr lang="tr-TR" dirty="0" smtClean="0"/>
              <a:t>Genetik tanımlı, saf ve varyasyon </a:t>
            </a:r>
            <a:r>
              <a:rPr lang="tr-TR" dirty="0"/>
              <a:t>ortadan </a:t>
            </a:r>
            <a:r>
              <a:rPr lang="tr-TR" dirty="0" smtClean="0"/>
              <a:t>kalkmış.</a:t>
            </a:r>
          </a:p>
          <a:p>
            <a:endParaRPr lang="tr-TR" dirty="0" smtClean="0"/>
          </a:p>
          <a:p>
            <a:r>
              <a:rPr lang="tr-TR" dirty="0" smtClean="0"/>
              <a:t>Şüphesiz sürekli kullanım. </a:t>
            </a:r>
          </a:p>
          <a:p>
            <a:endParaRPr lang="tr-TR" dirty="0" smtClean="0"/>
          </a:p>
          <a:p>
            <a:r>
              <a:rPr lang="tr-TR" dirty="0" smtClean="0"/>
              <a:t>Geri çaprazlama olanağı.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917889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028" y="83252"/>
            <a:ext cx="11281144" cy="310153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028" y="616688"/>
            <a:ext cx="11281144" cy="624131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7030A0"/>
                </a:solidFill>
              </a:rPr>
              <a:t>Bireysellik</a:t>
            </a:r>
            <a:r>
              <a:rPr lang="tr-TR" dirty="0">
                <a:solidFill>
                  <a:srgbClr val="7030A0"/>
                </a:solidFill>
              </a:rPr>
              <a:t>:   </a:t>
            </a:r>
            <a:r>
              <a:rPr lang="tr-TR" dirty="0"/>
              <a:t>Her </a:t>
            </a:r>
            <a:r>
              <a:rPr lang="tr-TR" dirty="0" err="1" smtClean="0"/>
              <a:t>izojenik</a:t>
            </a:r>
            <a:r>
              <a:rPr lang="tr-TR" dirty="0" smtClean="0"/>
              <a:t> </a:t>
            </a:r>
            <a:r>
              <a:rPr lang="tr-TR" dirty="0"/>
              <a:t>soy kendine özgü </a:t>
            </a:r>
            <a:r>
              <a:rPr lang="tr-TR" dirty="0" smtClean="0"/>
              <a:t>karakter taşır. </a:t>
            </a:r>
          </a:p>
          <a:p>
            <a:r>
              <a:rPr lang="tr-TR" dirty="0" smtClean="0"/>
              <a:t>AKR - lösemi</a:t>
            </a:r>
          </a:p>
          <a:p>
            <a:r>
              <a:rPr lang="tr-TR" dirty="0" smtClean="0"/>
              <a:t>SJL soyu-</a:t>
            </a:r>
            <a:r>
              <a:rPr lang="tr-TR" dirty="0" err="1" smtClean="0"/>
              <a:t>retikulum</a:t>
            </a:r>
            <a:r>
              <a:rPr lang="tr-TR" dirty="0" smtClean="0"/>
              <a:t> </a:t>
            </a:r>
            <a:r>
              <a:rPr lang="tr-TR" dirty="0"/>
              <a:t>hücre </a:t>
            </a:r>
            <a:r>
              <a:rPr lang="tr-TR" dirty="0" err="1"/>
              <a:t>karsinomu</a:t>
            </a:r>
            <a:r>
              <a:rPr lang="tr-TR" dirty="0"/>
              <a:t> </a:t>
            </a:r>
          </a:p>
          <a:p>
            <a:r>
              <a:rPr lang="tr-TR" dirty="0" smtClean="0"/>
              <a:t>C3H </a:t>
            </a:r>
            <a:r>
              <a:rPr lang="tr-TR" dirty="0"/>
              <a:t>soyu-meme </a:t>
            </a:r>
            <a:r>
              <a:rPr lang="tr-TR" dirty="0" smtClean="0"/>
              <a:t>tümörü. </a:t>
            </a:r>
          </a:p>
          <a:p>
            <a:r>
              <a:rPr lang="tr-TR" b="1" dirty="0" smtClean="0"/>
              <a:t>C57BL/6 soyu-</a:t>
            </a:r>
            <a:r>
              <a:rPr lang="tr-TR" b="1" dirty="0" err="1" smtClean="0"/>
              <a:t>karsinogenezise</a:t>
            </a:r>
            <a:r>
              <a:rPr lang="tr-TR" b="1" dirty="0" smtClean="0"/>
              <a:t> dirençli (kanserde kullanılmaz)!!!!</a:t>
            </a:r>
          </a:p>
          <a:p>
            <a:r>
              <a:rPr lang="tr-TR" dirty="0" smtClean="0"/>
              <a:t>Spesifik amaç için spesifik hayvan seçimi.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3349302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447" y="93885"/>
            <a:ext cx="11334306" cy="416478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659219"/>
            <a:ext cx="10769600" cy="5741581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Duyarlılık!!!!!!!!!: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/>
              <a:t>Dezavanatajdır</a:t>
            </a:r>
            <a:r>
              <a:rPr lang="tr-TR" dirty="0" smtClean="0"/>
              <a:t>, tüm şartların en iyi şekilde sağlanması gerekir. 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Uluslar </a:t>
            </a:r>
            <a:r>
              <a:rPr lang="tr-TR" dirty="0">
                <a:solidFill>
                  <a:srgbClr val="7030A0"/>
                </a:solidFill>
              </a:rPr>
              <a:t>arası dağıtım</a:t>
            </a:r>
            <a:r>
              <a:rPr lang="tr-TR" dirty="0"/>
              <a:t>: </a:t>
            </a:r>
            <a:r>
              <a:rPr lang="tr-TR" dirty="0" smtClean="0"/>
              <a:t>Jackson </a:t>
            </a:r>
            <a:r>
              <a:rPr lang="tr-TR" dirty="0" err="1" smtClean="0"/>
              <a:t>Laboratories</a:t>
            </a:r>
            <a:r>
              <a:rPr lang="tr-TR" dirty="0" smtClean="0"/>
              <a:t> (</a:t>
            </a:r>
            <a:r>
              <a:rPr lang="tr-TR" dirty="0" err="1" smtClean="0"/>
              <a:t>Jackmice</a:t>
            </a:r>
            <a:r>
              <a:rPr lang="tr-TR" dirty="0" smtClean="0"/>
              <a:t>), Charles </a:t>
            </a:r>
            <a:r>
              <a:rPr lang="tr-TR" dirty="0" err="1" smtClean="0"/>
              <a:t>River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016721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344" y="0"/>
            <a:ext cx="11270512" cy="533436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344" y="533435"/>
            <a:ext cx="10992884" cy="614381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  F1 </a:t>
            </a:r>
            <a:r>
              <a:rPr lang="tr-TR" dirty="0" err="1">
                <a:solidFill>
                  <a:srgbClr val="FF0000"/>
                </a:solidFill>
              </a:rPr>
              <a:t>hibridler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/>
              <a:t>A(</a:t>
            </a:r>
            <a:r>
              <a:rPr lang="tr-TR" dirty="0" err="1"/>
              <a:t>İnbred</a:t>
            </a:r>
            <a:r>
              <a:rPr lang="tr-TR" dirty="0"/>
              <a:t>) X B(</a:t>
            </a:r>
            <a:r>
              <a:rPr lang="tr-TR" dirty="0" err="1"/>
              <a:t>İnbred</a:t>
            </a:r>
            <a:r>
              <a:rPr lang="tr-TR" dirty="0"/>
              <a:t>)  ilk jenerasyon yavrularıdır.</a:t>
            </a:r>
          </a:p>
          <a:p>
            <a:r>
              <a:rPr lang="tr-TR" dirty="0"/>
              <a:t>Genetik </a:t>
            </a:r>
            <a:r>
              <a:rPr lang="tr-TR" dirty="0" smtClean="0"/>
              <a:t>geçmiş biliniyor.</a:t>
            </a:r>
            <a:endParaRPr lang="tr-TR" dirty="0"/>
          </a:p>
          <a:p>
            <a:r>
              <a:rPr lang="tr-TR" dirty="0" smtClean="0"/>
              <a:t>Ebeveyn soylarına </a:t>
            </a:r>
            <a:r>
              <a:rPr lang="tr-TR" dirty="0"/>
              <a:t>göre daha az </a:t>
            </a:r>
            <a:r>
              <a:rPr lang="tr-TR" dirty="0" smtClean="0"/>
              <a:t>tanımlı!!!</a:t>
            </a:r>
            <a:endParaRPr lang="tr-TR" dirty="0"/>
          </a:p>
          <a:p>
            <a:r>
              <a:rPr lang="tr-TR" dirty="0" err="1" smtClean="0"/>
              <a:t>Ebevenyde</a:t>
            </a:r>
            <a:r>
              <a:rPr lang="tr-TR" dirty="0" smtClean="0"/>
              <a:t> </a:t>
            </a:r>
            <a:r>
              <a:rPr lang="tr-TR" dirty="0"/>
              <a:t>olmayan özelliklere </a:t>
            </a:r>
            <a:r>
              <a:rPr lang="tr-TR" dirty="0" smtClean="0"/>
              <a:t>ulaşım </a:t>
            </a:r>
            <a:r>
              <a:rPr lang="tr-TR" dirty="0"/>
              <a:t>(NZBNZWF1 </a:t>
            </a:r>
            <a:r>
              <a:rPr lang="tr-TR" dirty="0" err="1"/>
              <a:t>lupus</a:t>
            </a:r>
            <a:r>
              <a:rPr lang="tr-TR" dirty="0"/>
              <a:t> </a:t>
            </a:r>
            <a:r>
              <a:rPr lang="tr-TR" dirty="0" err="1"/>
              <a:t>erythematosus</a:t>
            </a:r>
            <a:r>
              <a:rPr lang="tr-TR" dirty="0"/>
              <a:t>)</a:t>
            </a:r>
          </a:p>
          <a:p>
            <a:r>
              <a:rPr lang="tr-TR" dirty="0" err="1"/>
              <a:t>Outbrede</a:t>
            </a:r>
            <a:r>
              <a:rPr lang="tr-TR" dirty="0"/>
              <a:t> göre daha az </a:t>
            </a:r>
            <a:r>
              <a:rPr lang="tr-TR" dirty="0" smtClean="0"/>
              <a:t>üreme</a:t>
            </a:r>
            <a:endParaRPr lang="tr-TR" dirty="0"/>
          </a:p>
          <a:p>
            <a:r>
              <a:rPr lang="tr-TR" dirty="0"/>
              <a:t>Yavaş büyüme </a:t>
            </a:r>
          </a:p>
          <a:p>
            <a:r>
              <a:rPr lang="tr-TR" dirty="0"/>
              <a:t>Küçük yapılı (</a:t>
            </a:r>
            <a:r>
              <a:rPr lang="tr-TR" dirty="0" err="1"/>
              <a:t>İnbred</a:t>
            </a:r>
            <a:r>
              <a:rPr lang="tr-TR" dirty="0"/>
              <a:t> </a:t>
            </a:r>
            <a:r>
              <a:rPr lang="tr-TR" dirty="0" err="1"/>
              <a:t>strainin</a:t>
            </a:r>
            <a:r>
              <a:rPr lang="tr-TR" dirty="0"/>
              <a:t> bir sakıncası)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ANCAK !!! </a:t>
            </a:r>
            <a:r>
              <a:rPr lang="tr-TR" u="sng" dirty="0" smtClean="0"/>
              <a:t>Çevre </a:t>
            </a:r>
            <a:r>
              <a:rPr lang="tr-TR" u="sng" dirty="0"/>
              <a:t>şartlarına </a:t>
            </a:r>
            <a:r>
              <a:rPr lang="tr-TR" u="sng" dirty="0" smtClean="0"/>
              <a:t>dayanıklı </a:t>
            </a:r>
            <a:r>
              <a:rPr lang="tr-TR" u="sng" dirty="0"/>
              <a:t>(</a:t>
            </a:r>
            <a:r>
              <a:rPr lang="tr-TR" u="sng" dirty="0" err="1"/>
              <a:t>Inbrede</a:t>
            </a:r>
            <a:r>
              <a:rPr lang="tr-TR" u="sng" dirty="0"/>
              <a:t> göre)</a:t>
            </a:r>
          </a:p>
          <a:p>
            <a:r>
              <a:rPr lang="tr-TR" dirty="0"/>
              <a:t>Eğer çoğaltılırlarsa (F2) tamamen farklı bir genetik yapı oluşur.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3107863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293" y="147047"/>
            <a:ext cx="11238614" cy="331418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293" y="606056"/>
            <a:ext cx="8056275" cy="6177516"/>
          </a:xfrm>
        </p:spPr>
        <p:txBody>
          <a:bodyPr/>
          <a:lstStyle/>
          <a:p>
            <a:pPr marL="11430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Rekombinant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inbred</a:t>
            </a:r>
            <a:r>
              <a:rPr lang="tr-TR" dirty="0">
                <a:solidFill>
                  <a:srgbClr val="FF0000"/>
                </a:solidFill>
              </a:rPr>
              <a:t> soylar (RI)</a:t>
            </a:r>
            <a:r>
              <a:rPr lang="tr-TR" dirty="0"/>
              <a:t>: </a:t>
            </a:r>
            <a:r>
              <a:rPr lang="tr-TR" sz="2400" dirty="0" smtClean="0">
                <a:solidFill>
                  <a:srgbClr val="C00000"/>
                </a:solidFill>
              </a:rPr>
              <a:t>1971 </a:t>
            </a:r>
            <a:r>
              <a:rPr lang="tr-TR" sz="2400" dirty="0">
                <a:solidFill>
                  <a:srgbClr val="C00000"/>
                </a:solidFill>
              </a:rPr>
              <a:t>(D. </a:t>
            </a:r>
            <a:r>
              <a:rPr lang="tr-TR" sz="2400" dirty="0" err="1">
                <a:solidFill>
                  <a:srgbClr val="C00000"/>
                </a:solidFill>
              </a:rPr>
              <a:t>Bailey</a:t>
            </a:r>
            <a:r>
              <a:rPr lang="tr-TR" sz="2400" dirty="0">
                <a:solidFill>
                  <a:srgbClr val="C00000"/>
                </a:solidFill>
              </a:rPr>
              <a:t>)</a:t>
            </a:r>
          </a:p>
          <a:p>
            <a:endParaRPr lang="tr-TR" sz="2400" dirty="0"/>
          </a:p>
          <a:p>
            <a:endParaRPr lang="tr-TR" sz="2400" dirty="0"/>
          </a:p>
          <a:p>
            <a:r>
              <a:rPr lang="tr-TR" sz="2400" dirty="0"/>
              <a:t>C57BL/6  X  DBA2                 F1 </a:t>
            </a:r>
            <a:r>
              <a:rPr lang="tr-TR" sz="2400" dirty="0" err="1"/>
              <a:t>Hibrid</a:t>
            </a:r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dirty="0"/>
              <a:t>F1 X F1 (Kardeş)                    RI  (En az 20 tekrar)</a:t>
            </a:r>
          </a:p>
          <a:p>
            <a:endParaRPr lang="tr-TR" sz="2400" dirty="0"/>
          </a:p>
          <a:p>
            <a:r>
              <a:rPr lang="tr-TR" sz="2400" dirty="0"/>
              <a:t>Araştırma alanları:</a:t>
            </a:r>
          </a:p>
          <a:p>
            <a:r>
              <a:rPr lang="tr-TR" sz="2400" dirty="0" err="1"/>
              <a:t>Fenotip</a:t>
            </a:r>
            <a:r>
              <a:rPr lang="tr-TR" sz="2400" dirty="0"/>
              <a:t>, toksikoloji, enzim çalışmaları, genetik harita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741064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78944"/>
            <a:ext cx="11249247" cy="278255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57199"/>
            <a:ext cx="11057860" cy="6145619"/>
          </a:xfrm>
        </p:spPr>
        <p:txBody>
          <a:bodyPr/>
          <a:lstStyle/>
          <a:p>
            <a:pPr marL="11430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Rekombinant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congenic</a:t>
            </a:r>
            <a:r>
              <a:rPr lang="tr-TR" dirty="0">
                <a:solidFill>
                  <a:srgbClr val="FF0000"/>
                </a:solidFill>
              </a:rPr>
              <a:t> soylar (RC):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RI </a:t>
            </a:r>
            <a:r>
              <a:rPr lang="tr-TR" dirty="0"/>
              <a:t>ile aynı yöntem </a:t>
            </a:r>
            <a:endParaRPr lang="tr-TR" dirty="0" smtClean="0"/>
          </a:p>
          <a:p>
            <a:r>
              <a:rPr lang="tr-TR" dirty="0" smtClean="0"/>
              <a:t>Fark: F2 </a:t>
            </a:r>
            <a:r>
              <a:rPr lang="tr-TR" dirty="0" err="1"/>
              <a:t>hibridlerinden</a:t>
            </a:r>
            <a:r>
              <a:rPr lang="tr-TR" dirty="0"/>
              <a:t> </a:t>
            </a:r>
            <a:r>
              <a:rPr lang="tr-TR" dirty="0" err="1" smtClean="0"/>
              <a:t>inbred</a:t>
            </a:r>
            <a:r>
              <a:rPr lang="tr-TR" dirty="0" smtClean="0"/>
              <a:t> </a:t>
            </a:r>
            <a:r>
              <a:rPr lang="tr-TR" dirty="0"/>
              <a:t>olarak elde etme </a:t>
            </a:r>
            <a:r>
              <a:rPr lang="tr-TR" dirty="0" smtClean="0"/>
              <a:t>yok </a:t>
            </a:r>
            <a:r>
              <a:rPr lang="tr-TR" dirty="0" err="1"/>
              <a:t>parental</a:t>
            </a:r>
            <a:r>
              <a:rPr lang="tr-TR" dirty="0"/>
              <a:t> soya </a:t>
            </a:r>
            <a:r>
              <a:rPr lang="tr-TR" dirty="0" smtClean="0"/>
              <a:t>geri </a:t>
            </a:r>
            <a:r>
              <a:rPr lang="tr-TR" dirty="0"/>
              <a:t>çaprazlama </a:t>
            </a:r>
            <a:endParaRPr lang="tr-TR" dirty="0" smtClean="0"/>
          </a:p>
          <a:p>
            <a:r>
              <a:rPr lang="tr-TR" dirty="0" smtClean="0"/>
              <a:t>kardeşler </a:t>
            </a:r>
            <a:r>
              <a:rPr lang="tr-TR" dirty="0"/>
              <a:t>arası 20 jenerasyon eşleşme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Araştırma alanları:  </a:t>
            </a:r>
            <a:r>
              <a:rPr lang="tr-TR" dirty="0" err="1"/>
              <a:t>Lokus</a:t>
            </a:r>
            <a:r>
              <a:rPr lang="tr-TR" dirty="0"/>
              <a:t> özelliklerinin kantitatif olarak belirlenmesi</a:t>
            </a:r>
            <a:r>
              <a:rPr lang="tr-TR" dirty="0" smtClean="0"/>
              <a:t>, </a:t>
            </a:r>
            <a:r>
              <a:rPr lang="tr-TR" dirty="0" err="1" smtClean="0"/>
              <a:t>multigenik</a:t>
            </a:r>
            <a:r>
              <a:rPr lang="tr-TR" dirty="0" smtClean="0"/>
              <a:t> hastalıklar, </a:t>
            </a:r>
            <a:r>
              <a:rPr lang="tr-TR" dirty="0"/>
              <a:t>genetik haritalama, kanser, </a:t>
            </a:r>
            <a:r>
              <a:rPr lang="tr-TR" dirty="0" err="1"/>
              <a:t>patojenite</a:t>
            </a:r>
            <a:r>
              <a:rPr lang="tr-TR" dirty="0"/>
              <a:t>, kemik direnci.</a:t>
            </a:r>
          </a:p>
        </p:txBody>
      </p:sp>
    </p:spTree>
    <p:extLst>
      <p:ext uri="{BB962C8B-B14F-4D97-AF65-F5344CB8AC3E}">
        <p14:creationId xmlns:p14="http://schemas.microsoft.com/office/powerpoint/2010/main" val="3772427515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68312"/>
            <a:ext cx="11344940" cy="278255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680484"/>
            <a:ext cx="11217349" cy="5199321"/>
          </a:xfrm>
        </p:spPr>
        <p:txBody>
          <a:bodyPr/>
          <a:lstStyle/>
          <a:p>
            <a:pPr marL="11430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Koizojenik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soylar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soydan gelen bir hayvanın sadece 1 </a:t>
            </a:r>
            <a:r>
              <a:rPr lang="tr-TR" dirty="0" err="1"/>
              <a:t>lokusunda</a:t>
            </a:r>
            <a:r>
              <a:rPr lang="tr-TR" dirty="0"/>
              <a:t> yapılacak olan mutasyonla oluşan soy diğerine </a:t>
            </a:r>
            <a:r>
              <a:rPr lang="tr-TR" dirty="0" smtClean="0"/>
              <a:t>göre </a:t>
            </a:r>
            <a:r>
              <a:rPr lang="tr-TR" dirty="0" err="1" smtClean="0"/>
              <a:t>koizojenik</a:t>
            </a:r>
            <a:r>
              <a:rPr lang="tr-TR" dirty="0" smtClean="0"/>
              <a:t> </a:t>
            </a:r>
            <a:r>
              <a:rPr lang="tr-TR" dirty="0"/>
              <a:t>soydur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Deneysel-rastlantısal mutasyonla </a:t>
            </a:r>
          </a:p>
          <a:p>
            <a:r>
              <a:rPr lang="tr-TR" dirty="0" smtClean="0"/>
              <a:t>F1 </a:t>
            </a:r>
            <a:r>
              <a:rPr lang="tr-TR" dirty="0" err="1" smtClean="0"/>
              <a:t>hibrid</a:t>
            </a:r>
            <a:r>
              <a:rPr lang="tr-TR" dirty="0" smtClean="0"/>
              <a:t> </a:t>
            </a:r>
            <a:r>
              <a:rPr lang="tr-TR" dirty="0"/>
              <a:t>olur.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Sonraki jenerasyon doğal yolla değil </a:t>
            </a:r>
            <a:r>
              <a:rPr lang="tr-TR" dirty="0" err="1" smtClean="0"/>
              <a:t>embriyonik</a:t>
            </a:r>
            <a:r>
              <a:rPr lang="tr-TR" dirty="0" smtClean="0"/>
              <a:t> </a:t>
            </a:r>
            <a:r>
              <a:rPr lang="tr-TR" dirty="0"/>
              <a:t>kök hücre ile </a:t>
            </a:r>
            <a:r>
              <a:rPr lang="tr-TR" dirty="0" smtClean="0"/>
              <a:t>üretilir (saflığın korunması).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U Dönüş Oku 3"/>
          <p:cNvSpPr/>
          <p:nvPr/>
        </p:nvSpPr>
        <p:spPr>
          <a:xfrm rot="1316271">
            <a:off x="2154924" y="2349362"/>
            <a:ext cx="1064379" cy="530095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0506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344" y="0"/>
            <a:ext cx="11270512" cy="457200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224" y="233916"/>
            <a:ext cx="10855842" cy="5784112"/>
          </a:xfrm>
        </p:spPr>
        <p:txBody>
          <a:bodyPr/>
          <a:lstStyle/>
          <a:p>
            <a:pPr marL="11430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Konjenik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soylar </a:t>
            </a:r>
          </a:p>
          <a:p>
            <a:r>
              <a:rPr lang="tr-TR" dirty="0" smtClean="0"/>
              <a:t>Bir </a:t>
            </a:r>
            <a:r>
              <a:rPr lang="tr-TR" dirty="0"/>
              <a:t>hayvan soyundaki bir genom başka bir soya özgü bir </a:t>
            </a:r>
            <a:r>
              <a:rPr lang="tr-TR" b="1" u="sng" dirty="0" err="1">
                <a:solidFill>
                  <a:srgbClr val="FF0000"/>
                </a:solidFill>
              </a:rPr>
              <a:t>genomik</a:t>
            </a:r>
            <a:r>
              <a:rPr lang="tr-TR" b="1" u="sng" dirty="0">
                <a:solidFill>
                  <a:srgbClr val="FF0000"/>
                </a:solidFill>
              </a:rPr>
              <a:t> bölgeyi</a:t>
            </a:r>
            <a:r>
              <a:rPr lang="tr-TR" dirty="0"/>
              <a:t> </a:t>
            </a:r>
            <a:r>
              <a:rPr lang="tr-TR" dirty="0" smtClean="0"/>
              <a:t>taşımaktadır.</a:t>
            </a:r>
          </a:p>
          <a:p>
            <a:r>
              <a:rPr lang="tr-TR" dirty="0" smtClean="0"/>
              <a:t>3 </a:t>
            </a:r>
            <a:r>
              <a:rPr lang="tr-TR" dirty="0"/>
              <a:t>yıl kadar sürer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Kullanım alanları: </a:t>
            </a:r>
            <a:r>
              <a:rPr lang="tr-TR" dirty="0" err="1"/>
              <a:t>immun</a:t>
            </a:r>
            <a:r>
              <a:rPr lang="tr-TR" dirty="0"/>
              <a:t> sistem, </a:t>
            </a:r>
            <a:r>
              <a:rPr lang="tr-TR" dirty="0" err="1"/>
              <a:t>allograft</a:t>
            </a:r>
            <a:r>
              <a:rPr lang="tr-TR" dirty="0"/>
              <a:t>, </a:t>
            </a:r>
            <a:r>
              <a:rPr lang="tr-TR" dirty="0" err="1"/>
              <a:t>histocompatibility</a:t>
            </a:r>
            <a:r>
              <a:rPr lang="tr-TR" dirty="0"/>
              <a:t> </a:t>
            </a:r>
            <a:r>
              <a:rPr lang="tr-TR" dirty="0" err="1"/>
              <a:t>complex</a:t>
            </a:r>
            <a:r>
              <a:rPr lang="tr-TR" dirty="0"/>
              <a:t>, </a:t>
            </a:r>
            <a:r>
              <a:rPr lang="tr-TR" dirty="0" err="1"/>
              <a:t>karsinogenezis</a:t>
            </a:r>
            <a:r>
              <a:rPr lang="tr-TR" dirty="0"/>
              <a:t>, </a:t>
            </a:r>
            <a:r>
              <a:rPr lang="tr-TR" dirty="0" err="1"/>
              <a:t>Leishmania</a:t>
            </a:r>
            <a:r>
              <a:rPr lang="tr-TR" dirty="0"/>
              <a:t> ve </a:t>
            </a:r>
            <a:r>
              <a:rPr lang="tr-TR" dirty="0" err="1"/>
              <a:t>diabet</a:t>
            </a:r>
            <a:r>
              <a:rPr lang="tr-TR" dirty="0"/>
              <a:t> olarak sıralanabilir</a:t>
            </a:r>
          </a:p>
        </p:txBody>
      </p:sp>
    </p:spTree>
    <p:extLst>
      <p:ext uri="{BB962C8B-B14F-4D97-AF65-F5344CB8AC3E}">
        <p14:creationId xmlns:p14="http://schemas.microsoft.com/office/powerpoint/2010/main" val="234331974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925" y="104517"/>
            <a:ext cx="11217349" cy="363315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925" y="627321"/>
            <a:ext cx="11217349" cy="6145619"/>
          </a:xfrm>
        </p:spPr>
        <p:txBody>
          <a:bodyPr/>
          <a:lstStyle/>
          <a:p>
            <a:pPr marL="11430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  </a:t>
            </a:r>
            <a:r>
              <a:rPr lang="tr-TR" dirty="0" err="1" smtClean="0">
                <a:solidFill>
                  <a:srgbClr val="FF0000"/>
                </a:solidFill>
              </a:rPr>
              <a:t>Konzomik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soylar</a:t>
            </a:r>
            <a:r>
              <a:rPr lang="tr-TR" dirty="0"/>
              <a:t>:  </a:t>
            </a:r>
            <a:endParaRPr lang="tr-TR" dirty="0" smtClean="0"/>
          </a:p>
          <a:p>
            <a:r>
              <a:rPr lang="tr-TR" dirty="0"/>
              <a:t>Eğer taşınan bölge bir kromozomun tamamı ise bu soya </a:t>
            </a:r>
            <a:r>
              <a:rPr lang="tr-TR" dirty="0" err="1"/>
              <a:t>konzomik</a:t>
            </a:r>
            <a:r>
              <a:rPr lang="tr-TR" dirty="0"/>
              <a:t> soy denir. </a:t>
            </a:r>
            <a:r>
              <a:rPr lang="tr-TR" dirty="0" smtClean="0"/>
              <a:t> </a:t>
            </a:r>
          </a:p>
          <a:p>
            <a:r>
              <a:rPr lang="tr-TR" dirty="0" smtClean="0"/>
              <a:t>En </a:t>
            </a:r>
            <a:r>
              <a:rPr lang="tr-TR" dirty="0"/>
              <a:t>az 10 geri </a:t>
            </a:r>
            <a:r>
              <a:rPr lang="tr-TR" dirty="0" smtClean="0"/>
              <a:t>çaprazlama.</a:t>
            </a:r>
          </a:p>
          <a:p>
            <a:r>
              <a:rPr lang="tr-TR" dirty="0" smtClean="0"/>
              <a:t> </a:t>
            </a:r>
            <a:r>
              <a:rPr lang="tr-TR" dirty="0"/>
              <a:t>Araştırma alanları: </a:t>
            </a:r>
            <a:endParaRPr lang="tr-TR" dirty="0" smtClean="0"/>
          </a:p>
          <a:p>
            <a:r>
              <a:rPr lang="tr-TR" dirty="0" smtClean="0"/>
              <a:t>Kompleks </a:t>
            </a:r>
            <a:r>
              <a:rPr lang="tr-TR" dirty="0"/>
              <a:t>genetik özellikler ve </a:t>
            </a:r>
            <a:r>
              <a:rPr lang="tr-TR" dirty="0" err="1"/>
              <a:t>lokus</a:t>
            </a:r>
            <a:r>
              <a:rPr lang="tr-TR" dirty="0"/>
              <a:t> özelliklerinin kantitatif olarak belirlenmesi, </a:t>
            </a:r>
            <a:endParaRPr lang="tr-TR" dirty="0" smtClean="0"/>
          </a:p>
          <a:p>
            <a:r>
              <a:rPr lang="tr-TR" dirty="0" smtClean="0"/>
              <a:t>Y </a:t>
            </a:r>
            <a:r>
              <a:rPr lang="tr-TR" dirty="0"/>
              <a:t>kromozom özellikleri</a:t>
            </a:r>
            <a:r>
              <a:rPr lang="tr-TR" dirty="0" smtClean="0"/>
              <a:t>,</a:t>
            </a:r>
          </a:p>
          <a:p>
            <a:r>
              <a:rPr lang="tr-TR" dirty="0" smtClean="0"/>
              <a:t>Tuz diyeti </a:t>
            </a:r>
            <a:r>
              <a:rPr lang="tr-TR" dirty="0"/>
              <a:t>tansiyon modeli</a:t>
            </a:r>
            <a:r>
              <a:rPr lang="tr-TR" dirty="0" smtClean="0"/>
              <a:t>,</a:t>
            </a:r>
          </a:p>
          <a:p>
            <a:r>
              <a:rPr lang="tr-TR" dirty="0" smtClean="0"/>
              <a:t>Kalp</a:t>
            </a:r>
            <a:r>
              <a:rPr lang="tr-TR" dirty="0"/>
              <a:t>, akciğer, damar ve kan fonksiyonları, </a:t>
            </a:r>
            <a:endParaRPr lang="tr-TR" dirty="0" smtClean="0"/>
          </a:p>
          <a:p>
            <a:r>
              <a:rPr lang="tr-TR" dirty="0" smtClean="0"/>
              <a:t>19</a:t>
            </a:r>
            <a:r>
              <a:rPr lang="tr-TR" dirty="0"/>
              <a:t>. kromozoma bağlı </a:t>
            </a:r>
            <a:r>
              <a:rPr lang="tr-TR" dirty="0" err="1"/>
              <a:t>germ</a:t>
            </a:r>
            <a:r>
              <a:rPr lang="tr-TR" dirty="0"/>
              <a:t> hücre tümörleri.</a:t>
            </a:r>
          </a:p>
        </p:txBody>
      </p:sp>
    </p:spTree>
    <p:extLst>
      <p:ext uri="{BB962C8B-B14F-4D97-AF65-F5344CB8AC3E}">
        <p14:creationId xmlns:p14="http://schemas.microsoft.com/office/powerpoint/2010/main" val="1212651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81144" cy="6858000"/>
          </a:xfrm>
        </p:spPr>
        <p:txBody>
          <a:bodyPr/>
          <a:lstStyle/>
          <a:p>
            <a:r>
              <a:rPr lang="tr-TR" b="1" dirty="0"/>
              <a:t>Cinsiyet </a:t>
            </a:r>
            <a:r>
              <a:rPr lang="tr-TR" b="1" dirty="0" smtClean="0"/>
              <a:t>Ayrımı (</a:t>
            </a:r>
            <a:r>
              <a:rPr lang="tr-TR" b="1" dirty="0" err="1" smtClean="0"/>
              <a:t>Sexing</a:t>
            </a:r>
            <a:r>
              <a:rPr lang="tr-TR" b="1" dirty="0" smtClean="0"/>
              <a:t>)</a:t>
            </a:r>
            <a:endParaRPr lang="tr-TR" b="1" dirty="0"/>
          </a:p>
          <a:p>
            <a:r>
              <a:rPr lang="tr-TR" dirty="0" smtClean="0"/>
              <a:t>Sütten kesimden hemen sonra yapılmalı.</a:t>
            </a:r>
          </a:p>
          <a:p>
            <a:r>
              <a:rPr lang="tr-TR" dirty="0" err="1" smtClean="0"/>
              <a:t>Anus-genital</a:t>
            </a:r>
            <a:r>
              <a:rPr lang="tr-TR" dirty="0" smtClean="0"/>
              <a:t> organ arası mesafe </a:t>
            </a:r>
          </a:p>
          <a:p>
            <a:r>
              <a:rPr lang="tr-TR" dirty="0" smtClean="0"/>
              <a:t>Dişide kısadır. </a:t>
            </a:r>
          </a:p>
          <a:p>
            <a:r>
              <a:rPr lang="tr-TR" dirty="0" smtClean="0"/>
              <a:t>Erkekte </a:t>
            </a:r>
            <a:r>
              <a:rPr lang="tr-TR" dirty="0" err="1" smtClean="0"/>
              <a:t>skrotal</a:t>
            </a:r>
            <a:r>
              <a:rPr lang="tr-TR" dirty="0" smtClean="0"/>
              <a:t> kese </a:t>
            </a:r>
          </a:p>
          <a:p>
            <a:r>
              <a:rPr lang="tr-TR" dirty="0" err="1" smtClean="0"/>
              <a:t>Genital</a:t>
            </a:r>
            <a:r>
              <a:rPr lang="tr-TR" dirty="0" smtClean="0"/>
              <a:t> çıkıntı büyük </a:t>
            </a:r>
          </a:p>
          <a:p>
            <a:r>
              <a:rPr lang="tr-TR" dirty="0" smtClean="0"/>
              <a:t>Erkekler daha kaba görünüşlü </a:t>
            </a:r>
          </a:p>
        </p:txBody>
      </p:sp>
    </p:spTree>
    <p:extLst>
      <p:ext uri="{BB962C8B-B14F-4D97-AF65-F5344CB8AC3E}">
        <p14:creationId xmlns:p14="http://schemas.microsoft.com/office/powerpoint/2010/main" val="2057817530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Konplastik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Soylar: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Bir soydan gelen nükleer genomun diğer bir soyun sitoplazmasına transferi, geri çaprazlama veya çekirdeği çıkarılmış bir zigota </a:t>
            </a:r>
            <a:r>
              <a:rPr lang="tr-TR" dirty="0" err="1"/>
              <a:t>nükleus</a:t>
            </a:r>
            <a:r>
              <a:rPr lang="tr-TR" dirty="0"/>
              <a:t> transferi yoluyla elde edilir.  </a:t>
            </a:r>
          </a:p>
          <a:p>
            <a:endParaRPr lang="tr-TR" dirty="0" smtClean="0"/>
          </a:p>
          <a:p>
            <a:r>
              <a:rPr lang="tr-TR" dirty="0" smtClean="0"/>
              <a:t>C57BL/6J-mt </a:t>
            </a:r>
            <a:r>
              <a:rPr lang="tr-TR" baseline="30000" dirty="0"/>
              <a:t>BALB/c</a:t>
            </a:r>
            <a:r>
              <a:rPr lang="tr-TR" dirty="0"/>
              <a:t>        (C57BL/6J’ya ait nükleer genom ve BALB/c’ye ait </a:t>
            </a:r>
            <a:r>
              <a:rPr lang="tr-TR" dirty="0" err="1"/>
              <a:t>sitoplazmik</a:t>
            </a:r>
            <a:r>
              <a:rPr lang="tr-TR" dirty="0"/>
              <a:t> genom)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0282898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55559" y="93372"/>
            <a:ext cx="11230377" cy="872543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Kollaboratif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cross</a:t>
            </a:r>
            <a:r>
              <a:rPr lang="tr-TR" dirty="0" smtClean="0">
                <a:solidFill>
                  <a:srgbClr val="FF0000"/>
                </a:solidFill>
              </a:rPr>
              <a:t> soylar: </a:t>
            </a:r>
            <a:r>
              <a:rPr lang="tr-TR" dirty="0" smtClean="0"/>
              <a:t>Her biri </a:t>
            </a:r>
            <a:r>
              <a:rPr lang="tr-TR" dirty="0"/>
              <a:t>farklı olmak üzere 8 öncül soy hayvandan gelen karakteristik özelliği taşıyan </a:t>
            </a:r>
            <a:r>
              <a:rPr lang="tr-TR" dirty="0" err="1"/>
              <a:t>multiparental</a:t>
            </a:r>
            <a:r>
              <a:rPr lang="tr-TR" dirty="0"/>
              <a:t> </a:t>
            </a:r>
            <a:r>
              <a:rPr lang="tr-TR" dirty="0" err="1"/>
              <a:t>rekombinant</a:t>
            </a:r>
            <a:r>
              <a:rPr lang="tr-TR" dirty="0"/>
              <a:t> </a:t>
            </a:r>
            <a:r>
              <a:rPr lang="tr-TR" dirty="0" err="1"/>
              <a:t>inbred</a:t>
            </a:r>
            <a:r>
              <a:rPr lang="tr-TR" dirty="0"/>
              <a:t> hatlardır. </a:t>
            </a:r>
          </a:p>
        </p:txBody>
      </p:sp>
    </p:spTree>
    <p:extLst>
      <p:ext uri="{BB962C8B-B14F-4D97-AF65-F5344CB8AC3E}">
        <p14:creationId xmlns:p14="http://schemas.microsoft.com/office/powerpoint/2010/main" val="198300084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0769600" cy="64008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Advanced </a:t>
            </a:r>
            <a:r>
              <a:rPr lang="tr-TR" dirty="0" err="1" smtClean="0">
                <a:solidFill>
                  <a:srgbClr val="FF0000"/>
                </a:solidFill>
              </a:rPr>
              <a:t>intercross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lines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</a:p>
          <a:p>
            <a:r>
              <a:rPr lang="tr-TR" dirty="0" smtClean="0"/>
              <a:t>İki </a:t>
            </a:r>
            <a:r>
              <a:rPr lang="tr-TR" dirty="0" err="1"/>
              <a:t>inbred</a:t>
            </a:r>
            <a:r>
              <a:rPr lang="tr-TR" dirty="0"/>
              <a:t> soy arasındaki F2 jenerasyon hattı üretimi ve ardından her yeni gelen nesille </a:t>
            </a:r>
            <a:r>
              <a:rPr lang="tr-TR" dirty="0" err="1"/>
              <a:t>intercross</a:t>
            </a:r>
            <a:r>
              <a:rPr lang="tr-TR" dirty="0"/>
              <a:t> çaprazlama yapılarak </a:t>
            </a:r>
            <a:r>
              <a:rPr lang="tr-TR" dirty="0" smtClean="0"/>
              <a:t>üretilmektedir.</a:t>
            </a:r>
          </a:p>
          <a:p>
            <a:endParaRPr lang="tr-TR" dirty="0" smtClean="0"/>
          </a:p>
          <a:p>
            <a:r>
              <a:rPr lang="tr-TR" dirty="0" smtClean="0"/>
              <a:t>Kardeş </a:t>
            </a:r>
            <a:r>
              <a:rPr lang="tr-TR" dirty="0"/>
              <a:t>çiftleştirmeleri </a:t>
            </a:r>
            <a:r>
              <a:rPr lang="tr-TR" dirty="0" smtClean="0"/>
              <a:t>yapılmamaktadır.</a:t>
            </a:r>
          </a:p>
          <a:p>
            <a:endParaRPr lang="tr-TR" dirty="0" smtClean="0"/>
          </a:p>
          <a:p>
            <a:r>
              <a:rPr lang="tr-TR" u="sng" dirty="0" smtClean="0"/>
              <a:t>Amaç </a:t>
            </a:r>
            <a:r>
              <a:rPr lang="tr-TR" u="sng" dirty="0"/>
              <a:t>sıkı biçimde bağlı olan genlerin </a:t>
            </a:r>
            <a:r>
              <a:rPr lang="tr-TR" u="sng" dirty="0" err="1"/>
              <a:t>rekombinasyon</a:t>
            </a:r>
            <a:r>
              <a:rPr lang="tr-TR" u="sng" dirty="0"/>
              <a:t> olasılığını arttırmaktır. </a:t>
            </a:r>
          </a:p>
          <a:p>
            <a:endParaRPr lang="tr-TR" dirty="0" smtClean="0"/>
          </a:p>
          <a:p>
            <a:r>
              <a:rPr lang="tr-TR" dirty="0" smtClean="0"/>
              <a:t>Pri:B6,D2-G</a:t>
            </a:r>
            <a:r>
              <a:rPr lang="tr-TR" dirty="0"/>
              <a:t>#   (</a:t>
            </a:r>
            <a:r>
              <a:rPr lang="tr-TR" dirty="0" err="1"/>
              <a:t>Princetonda</a:t>
            </a:r>
            <a:r>
              <a:rPr lang="tr-TR" dirty="0"/>
              <a:t> üretilmiş, </a:t>
            </a:r>
            <a:r>
              <a:rPr lang="tr-TR" dirty="0" err="1"/>
              <a:t>inbred</a:t>
            </a:r>
            <a:r>
              <a:rPr lang="tr-TR" dirty="0"/>
              <a:t> C57BL/6 x DBA/2 soylarından elde edilmiş, G jenerasyon kodlu).</a:t>
            </a:r>
          </a:p>
        </p:txBody>
      </p:sp>
    </p:spTree>
    <p:extLst>
      <p:ext uri="{BB962C8B-B14F-4D97-AF65-F5344CB8AC3E}">
        <p14:creationId xmlns:p14="http://schemas.microsoft.com/office/powerpoint/2010/main" val="2061559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44699"/>
            <a:ext cx="10769600" cy="6156101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Segregasyon </a:t>
            </a:r>
            <a:r>
              <a:rPr lang="tr-TR" b="1" dirty="0" err="1">
                <a:solidFill>
                  <a:srgbClr val="FF0000"/>
                </a:solidFill>
              </a:rPr>
              <a:t>İnbred</a:t>
            </a:r>
            <a:r>
              <a:rPr lang="tr-TR" b="1" dirty="0">
                <a:solidFill>
                  <a:srgbClr val="FF0000"/>
                </a:solidFill>
              </a:rPr>
              <a:t> Soylar:</a:t>
            </a:r>
            <a:endParaRPr lang="tr-TR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tr-TR" dirty="0" err="1" smtClean="0"/>
              <a:t>Heterozigot</a:t>
            </a:r>
            <a:r>
              <a:rPr lang="tr-TR" dirty="0" smtClean="0"/>
              <a:t> </a:t>
            </a:r>
            <a:r>
              <a:rPr lang="tr-TR" dirty="0"/>
              <a:t>durumda belirli bir </a:t>
            </a:r>
            <a:r>
              <a:rPr lang="tr-TR" dirty="0" err="1"/>
              <a:t>allel</a:t>
            </a:r>
            <a:r>
              <a:rPr lang="tr-TR" dirty="0"/>
              <a:t> veya mutasyonun muhafaza edildiği </a:t>
            </a:r>
            <a:r>
              <a:rPr lang="tr-TR" dirty="0" err="1"/>
              <a:t>inbred</a:t>
            </a:r>
            <a:r>
              <a:rPr lang="tr-TR" dirty="0"/>
              <a:t> soylardır. </a:t>
            </a:r>
            <a:endParaRPr lang="tr-TR" dirty="0" smtClean="0"/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 smtClean="0"/>
              <a:t>Genellikle </a:t>
            </a:r>
            <a:r>
              <a:rPr lang="tr-TR" dirty="0"/>
              <a:t>kardeş çiftleştirilmesinin kullanıldığı akrabalı yetiştirme yöntemi ile her jenerasyonda </a:t>
            </a:r>
            <a:r>
              <a:rPr lang="tr-TR" dirty="0" err="1"/>
              <a:t>heterozigot</a:t>
            </a:r>
            <a:r>
              <a:rPr lang="tr-TR" dirty="0"/>
              <a:t> özellikte üretilirler.</a:t>
            </a:r>
          </a:p>
        </p:txBody>
      </p:sp>
    </p:spTree>
    <p:extLst>
      <p:ext uri="{BB962C8B-B14F-4D97-AF65-F5344CB8AC3E}">
        <p14:creationId xmlns:p14="http://schemas.microsoft.com/office/powerpoint/2010/main" val="1381421927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976" y="83252"/>
            <a:ext cx="11249247" cy="203827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976" y="382772"/>
            <a:ext cx="11067312" cy="6315739"/>
          </a:xfrm>
        </p:spPr>
        <p:txBody>
          <a:bodyPr/>
          <a:lstStyle/>
          <a:p>
            <a:pPr marL="114300" indent="0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İnbred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transgenik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hayvanlar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err="1" smtClean="0"/>
              <a:t>İnbred</a:t>
            </a:r>
            <a:r>
              <a:rPr lang="tr-TR" dirty="0" smtClean="0"/>
              <a:t> hayvanın</a:t>
            </a:r>
            <a:r>
              <a:rPr lang="tr-TR" dirty="0"/>
              <a:t>, </a:t>
            </a:r>
            <a:r>
              <a:rPr lang="tr-TR" dirty="0" err="1"/>
              <a:t>germ</a:t>
            </a:r>
            <a:r>
              <a:rPr lang="tr-TR" dirty="0"/>
              <a:t> hattına stabil </a:t>
            </a:r>
            <a:r>
              <a:rPr lang="tr-TR" dirty="0" smtClean="0"/>
              <a:t>DNA nakli.</a:t>
            </a:r>
          </a:p>
          <a:p>
            <a:r>
              <a:rPr lang="tr-TR" dirty="0" smtClean="0"/>
              <a:t>Yeni </a:t>
            </a:r>
            <a:r>
              <a:rPr lang="tr-TR" dirty="0"/>
              <a:t>jenerasyona aktarılır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 err="1"/>
              <a:t>Örn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err="1" smtClean="0">
                <a:solidFill>
                  <a:srgbClr val="FF0000"/>
                </a:solidFill>
              </a:rPr>
              <a:t>Tg</a:t>
            </a:r>
            <a:r>
              <a:rPr lang="tr-TR" dirty="0" smtClean="0"/>
              <a:t>(</a:t>
            </a:r>
            <a:r>
              <a:rPr lang="tr-TR" dirty="0" smtClean="0">
                <a:solidFill>
                  <a:srgbClr val="00B0F0"/>
                </a:solidFill>
              </a:rPr>
              <a:t>Zfp38</a:t>
            </a:r>
            <a:r>
              <a:rPr lang="tr-TR" dirty="0" smtClean="0"/>
              <a:t>)</a:t>
            </a:r>
            <a:r>
              <a:rPr lang="tr-TR" dirty="0" smtClean="0">
                <a:solidFill>
                  <a:srgbClr val="7030A0"/>
                </a:solidFill>
              </a:rPr>
              <a:t>D1</a:t>
            </a:r>
            <a:r>
              <a:rPr lang="tr-TR" dirty="0" smtClean="0"/>
              <a:t>Htz,</a:t>
            </a:r>
          </a:p>
          <a:p>
            <a:r>
              <a:rPr lang="tr-TR" dirty="0" smtClean="0"/>
              <a:t> </a:t>
            </a:r>
            <a:r>
              <a:rPr lang="tr-TR" dirty="0" err="1">
                <a:solidFill>
                  <a:srgbClr val="FF0000"/>
                </a:solidFill>
              </a:rPr>
              <a:t>Tg</a:t>
            </a:r>
            <a:r>
              <a:rPr lang="tr-TR" dirty="0"/>
              <a:t> </a:t>
            </a:r>
            <a:r>
              <a:rPr lang="tr-TR" dirty="0" err="1"/>
              <a:t>transgenik</a:t>
            </a:r>
            <a:r>
              <a:rPr lang="tr-TR" dirty="0"/>
              <a:t> olduğunu tanımlar. </a:t>
            </a:r>
            <a:endParaRPr lang="tr-TR" dirty="0" smtClean="0"/>
          </a:p>
          <a:p>
            <a:r>
              <a:rPr lang="tr-TR" dirty="0" smtClean="0">
                <a:solidFill>
                  <a:srgbClr val="00B0F0"/>
                </a:solidFill>
              </a:rPr>
              <a:t>Parantez </a:t>
            </a:r>
            <a:r>
              <a:rPr lang="tr-TR" dirty="0">
                <a:solidFill>
                  <a:srgbClr val="00B0F0"/>
                </a:solidFill>
              </a:rPr>
              <a:t>içi ilave edilen DNA'yı gösterir. </a:t>
            </a:r>
            <a:endParaRPr lang="tr-TR" dirty="0" smtClean="0">
              <a:solidFill>
                <a:srgbClr val="00B0F0"/>
              </a:solidFill>
            </a:endParaRPr>
          </a:p>
          <a:p>
            <a:r>
              <a:rPr lang="tr-TR" dirty="0" smtClean="0">
                <a:solidFill>
                  <a:srgbClr val="7030A0"/>
                </a:solidFill>
              </a:rPr>
              <a:t>Parantez </a:t>
            </a:r>
            <a:r>
              <a:rPr lang="tr-TR" dirty="0">
                <a:solidFill>
                  <a:srgbClr val="7030A0"/>
                </a:solidFill>
              </a:rPr>
              <a:t>sonrası </a:t>
            </a:r>
            <a:r>
              <a:rPr lang="tr-TR" dirty="0" err="1">
                <a:solidFill>
                  <a:srgbClr val="7030A0"/>
                </a:solidFill>
              </a:rPr>
              <a:t>lab</a:t>
            </a:r>
            <a:r>
              <a:rPr lang="tr-TR" dirty="0">
                <a:solidFill>
                  <a:srgbClr val="7030A0"/>
                </a:solidFill>
              </a:rPr>
              <a:t> </a:t>
            </a:r>
            <a:r>
              <a:rPr lang="tr-TR" dirty="0" err="1">
                <a:solidFill>
                  <a:srgbClr val="7030A0"/>
                </a:solidFill>
              </a:rPr>
              <a:t>line'ını</a:t>
            </a:r>
            <a:r>
              <a:rPr lang="tr-TR" dirty="0">
                <a:solidFill>
                  <a:srgbClr val="7030A0"/>
                </a:solidFill>
              </a:rPr>
              <a:t> gösterir</a:t>
            </a:r>
            <a:r>
              <a:rPr lang="tr-TR" dirty="0" smtClean="0">
                <a:solidFill>
                  <a:srgbClr val="7030A0"/>
                </a:solidFill>
              </a:rPr>
              <a:t>.</a:t>
            </a:r>
          </a:p>
          <a:p>
            <a:r>
              <a:rPr lang="tr-TR" dirty="0" smtClean="0"/>
              <a:t>Sonrası </a:t>
            </a:r>
            <a:r>
              <a:rPr lang="tr-TR" dirty="0"/>
              <a:t>orijinal </a:t>
            </a:r>
            <a:r>
              <a:rPr lang="tr-TR" dirty="0" err="1"/>
              <a:t>lab</a:t>
            </a:r>
            <a:r>
              <a:rPr lang="tr-TR" dirty="0"/>
              <a:t> kodunu gösterir. </a:t>
            </a:r>
            <a:endParaRPr lang="tr-TR" dirty="0" smtClean="0"/>
          </a:p>
          <a:p>
            <a:r>
              <a:rPr lang="tr-TR" dirty="0" err="1" smtClean="0"/>
              <a:t>Nathaniel</a:t>
            </a:r>
            <a:r>
              <a:rPr lang="tr-TR" dirty="0" smtClean="0"/>
              <a:t> </a:t>
            </a:r>
            <a:r>
              <a:rPr lang="tr-TR" dirty="0" err="1"/>
              <a:t>Heintz</a:t>
            </a:r>
            <a:r>
              <a:rPr lang="tr-TR" dirty="0"/>
              <a:t> tarafından D1 </a:t>
            </a:r>
            <a:r>
              <a:rPr lang="tr-TR" dirty="0" err="1"/>
              <a:t>line'da</a:t>
            </a:r>
            <a:r>
              <a:rPr lang="tr-TR" dirty="0"/>
              <a:t> rapor edilmiş Zfp38 genini </a:t>
            </a:r>
            <a:r>
              <a:rPr lang="tr-TR" dirty="0" smtClean="0"/>
              <a:t>içeren </a:t>
            </a:r>
            <a:r>
              <a:rPr lang="tr-TR" dirty="0" err="1" smtClean="0"/>
              <a:t>transgenik</a:t>
            </a:r>
            <a:r>
              <a:rPr lang="tr-TR" dirty="0" smtClean="0"/>
              <a:t> </a:t>
            </a:r>
            <a:r>
              <a:rPr lang="tr-TR" dirty="0"/>
              <a:t>fare.</a:t>
            </a:r>
          </a:p>
        </p:txBody>
      </p:sp>
    </p:spTree>
    <p:extLst>
      <p:ext uri="{BB962C8B-B14F-4D97-AF65-F5344CB8AC3E}">
        <p14:creationId xmlns:p14="http://schemas.microsoft.com/office/powerpoint/2010/main" val="1810141415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0121" y="83251"/>
            <a:ext cx="11249246" cy="203827"/>
          </a:xfrm>
        </p:spPr>
        <p:txBody>
          <a:bodyPr/>
          <a:lstStyle/>
          <a:p>
            <a:r>
              <a:rPr lang="tr-TR" sz="1800" dirty="0"/>
              <a:t>Genetik 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693" y="531628"/>
            <a:ext cx="11015330" cy="5869172"/>
          </a:xfrm>
        </p:spPr>
        <p:txBody>
          <a:bodyPr/>
          <a:lstStyle/>
          <a:p>
            <a:pPr marL="11430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 Mutant </a:t>
            </a:r>
            <a:r>
              <a:rPr lang="tr-TR" dirty="0" err="1">
                <a:solidFill>
                  <a:srgbClr val="FF0000"/>
                </a:solidFill>
              </a:rPr>
              <a:t>inbred</a:t>
            </a:r>
            <a:r>
              <a:rPr lang="tr-TR" dirty="0">
                <a:solidFill>
                  <a:srgbClr val="FF0000"/>
                </a:solidFill>
              </a:rPr>
              <a:t> hayvanlar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smtClean="0"/>
              <a:t>Tek </a:t>
            </a:r>
            <a:r>
              <a:rPr lang="tr-TR" dirty="0" err="1" smtClean="0"/>
              <a:t>mutant</a:t>
            </a:r>
            <a:r>
              <a:rPr lang="tr-TR" dirty="0" smtClean="0"/>
              <a:t> gen nakli.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Tek bir </a:t>
            </a:r>
            <a:r>
              <a:rPr lang="tr-TR" dirty="0" smtClean="0"/>
              <a:t>gen </a:t>
            </a:r>
            <a:r>
              <a:rPr lang="tr-TR" dirty="0"/>
              <a:t>etkisini çalışmak </a:t>
            </a:r>
            <a:r>
              <a:rPr lang="tr-TR" dirty="0" smtClean="0"/>
              <a:t>için.</a:t>
            </a:r>
          </a:p>
          <a:p>
            <a:pPr marL="114300" indent="0">
              <a:buNone/>
            </a:pP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 err="1"/>
              <a:t>inbred</a:t>
            </a:r>
            <a:r>
              <a:rPr lang="tr-TR" dirty="0"/>
              <a:t> soy </a:t>
            </a:r>
            <a:r>
              <a:rPr lang="tr-TR" dirty="0" err="1"/>
              <a:t>mutant</a:t>
            </a:r>
            <a:r>
              <a:rPr lang="tr-TR" dirty="0"/>
              <a:t> hale gelirse elde edilecek diğer jenerasyonlar da </a:t>
            </a:r>
            <a:r>
              <a:rPr lang="tr-TR" dirty="0" err="1"/>
              <a:t>inbred</a:t>
            </a:r>
            <a:r>
              <a:rPr lang="tr-TR" dirty="0"/>
              <a:t> ve </a:t>
            </a:r>
            <a:r>
              <a:rPr lang="tr-TR" dirty="0" err="1"/>
              <a:t>mutant</a:t>
            </a:r>
            <a:r>
              <a:rPr lang="tr-TR" dirty="0"/>
              <a:t> olur.</a:t>
            </a:r>
          </a:p>
        </p:txBody>
      </p:sp>
    </p:spTree>
    <p:extLst>
      <p:ext uri="{BB962C8B-B14F-4D97-AF65-F5344CB8AC3E}">
        <p14:creationId xmlns:p14="http://schemas.microsoft.com/office/powerpoint/2010/main" val="1216694042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874" y="202018"/>
            <a:ext cx="11185452" cy="723016"/>
          </a:xfrm>
        </p:spPr>
        <p:txBody>
          <a:bodyPr/>
          <a:lstStyle/>
          <a:p>
            <a:r>
              <a:rPr lang="tr-TR" sz="4000" dirty="0" smtClean="0"/>
              <a:t>Mikrobiyolojik Özellikleri </a:t>
            </a:r>
            <a:r>
              <a:rPr lang="tr-TR" sz="4000" dirty="0"/>
              <a:t>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874" y="1020726"/>
            <a:ext cx="10546316" cy="5837274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1.Konvansiyonel </a:t>
            </a:r>
            <a:r>
              <a:rPr lang="tr-TR" dirty="0">
                <a:solidFill>
                  <a:srgbClr val="FF0000"/>
                </a:solidFill>
              </a:rPr>
              <a:t>(CV) Hayvanlar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smtClean="0"/>
              <a:t>Üretim yaşam </a:t>
            </a:r>
            <a:r>
              <a:rPr lang="tr-TR" dirty="0"/>
              <a:t>için normal bakım ve besleme </a:t>
            </a:r>
            <a:r>
              <a:rPr lang="tr-TR" dirty="0" smtClean="0"/>
              <a:t>koşulları. </a:t>
            </a:r>
            <a:endParaRPr lang="tr-TR" dirty="0"/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1188451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874" y="202018"/>
            <a:ext cx="11185452" cy="214460"/>
          </a:xfrm>
        </p:spPr>
        <p:txBody>
          <a:bodyPr/>
          <a:lstStyle/>
          <a:p>
            <a:r>
              <a:rPr lang="tr-TR" sz="1800" dirty="0" smtClean="0"/>
              <a:t>Mikrobiyolojik  </a:t>
            </a:r>
            <a:r>
              <a:rPr lang="tr-TR" sz="1800" dirty="0"/>
              <a:t>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3284" y="563526"/>
            <a:ext cx="10546316" cy="5837274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2.Kolonizasyona Dirençli Flora (CFR)Hayvanlar</a:t>
            </a:r>
            <a:r>
              <a:rPr lang="tr-TR" dirty="0" smtClean="0"/>
              <a:t>:</a:t>
            </a:r>
          </a:p>
          <a:p>
            <a:r>
              <a:rPr lang="tr-TR" dirty="0" smtClean="0"/>
              <a:t>Özgün bakteriyel  flora+ başka </a:t>
            </a:r>
            <a:r>
              <a:rPr lang="tr-TR" dirty="0" err="1" smtClean="0"/>
              <a:t>m.o</a:t>
            </a:r>
            <a:r>
              <a:rPr lang="tr-TR" dirty="0" smtClean="0"/>
              <a:t> bulundurmaya da elverişli.</a:t>
            </a:r>
          </a:p>
          <a:p>
            <a:r>
              <a:rPr lang="tr-TR" dirty="0" smtClean="0"/>
              <a:t>SPF kolonisi oluşturmak için başlatıcı hayvan grubudur.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2422020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711" y="93885"/>
            <a:ext cx="11291777" cy="384581"/>
          </a:xfrm>
        </p:spPr>
        <p:txBody>
          <a:bodyPr/>
          <a:lstStyle/>
          <a:p>
            <a:r>
              <a:rPr lang="tr-TR" sz="1800" dirty="0" smtClean="0"/>
              <a:t>Mikrobiyolojik </a:t>
            </a:r>
            <a:r>
              <a:rPr lang="tr-TR" sz="1800" dirty="0"/>
              <a:t>Özellikleri 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711" y="648585"/>
            <a:ext cx="11163005" cy="608182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3.Özel Patojenlerden Arındırılmış (SPF)Hayvanlar</a:t>
            </a:r>
            <a:r>
              <a:rPr lang="tr-TR" dirty="0"/>
              <a:t>:  </a:t>
            </a:r>
            <a:endParaRPr lang="tr-TR" dirty="0" smtClean="0"/>
          </a:p>
          <a:p>
            <a:r>
              <a:rPr lang="tr-TR" dirty="0" smtClean="0"/>
              <a:t>Hiçbir </a:t>
            </a:r>
            <a:r>
              <a:rPr lang="tr-TR" dirty="0"/>
              <a:t>patojen </a:t>
            </a:r>
            <a:r>
              <a:rPr lang="tr-TR" dirty="0" err="1" smtClean="0"/>
              <a:t>m.o</a:t>
            </a:r>
            <a:r>
              <a:rPr lang="tr-TR" dirty="0" smtClean="0"/>
              <a:t> taşımaz.</a:t>
            </a:r>
          </a:p>
          <a:p>
            <a:r>
              <a:rPr lang="tr-TR" dirty="0" smtClean="0"/>
              <a:t>Çevre </a:t>
            </a:r>
            <a:r>
              <a:rPr lang="tr-TR" dirty="0"/>
              <a:t>sterildir, her türlü patojen mikroorganizmanın bulaşması engellenir. Ürün güvenlik testleri, enfeksiyon denemelerinde kullanılır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5076590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711" y="93885"/>
            <a:ext cx="11291777" cy="384581"/>
          </a:xfrm>
        </p:spPr>
        <p:txBody>
          <a:bodyPr/>
          <a:lstStyle/>
          <a:p>
            <a:r>
              <a:rPr lang="tr-TR" sz="1800" dirty="0" smtClean="0"/>
              <a:t>Mikrobiyolojik Özellikleri </a:t>
            </a:r>
            <a:r>
              <a:rPr lang="tr-TR" sz="1800" dirty="0"/>
              <a:t>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711" y="648585"/>
            <a:ext cx="11163005" cy="6081823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4.Gnotobiyotik Hayvanlar</a:t>
            </a:r>
            <a:r>
              <a:rPr lang="tr-TR" dirty="0" smtClean="0"/>
              <a:t>: </a:t>
            </a:r>
          </a:p>
          <a:p>
            <a:r>
              <a:rPr lang="tr-TR" dirty="0" smtClean="0"/>
              <a:t>Belirgin </a:t>
            </a:r>
            <a:r>
              <a:rPr lang="tr-TR" dirty="0" err="1" smtClean="0"/>
              <a:t>m.o</a:t>
            </a:r>
            <a:r>
              <a:rPr lang="tr-TR" dirty="0" smtClean="0"/>
              <a:t> dışında başka bir organizma taşımayan.</a:t>
            </a:r>
          </a:p>
          <a:p>
            <a:r>
              <a:rPr lang="tr-TR" dirty="0" err="1" smtClean="0"/>
              <a:t>Viral</a:t>
            </a:r>
            <a:r>
              <a:rPr lang="tr-TR" dirty="0" smtClean="0"/>
              <a:t> aşı üretimi ve kanser çalışmaları.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8787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>
            <a:normAutofit/>
          </a:bodyPr>
          <a:lstStyle/>
          <a:p>
            <a:r>
              <a:rPr lang="tr-TR" b="1" dirty="0"/>
              <a:t>Üreme Özellikleri</a:t>
            </a:r>
          </a:p>
          <a:p>
            <a:endParaRPr lang="tr-TR" dirty="0" smtClean="0"/>
          </a:p>
          <a:p>
            <a:r>
              <a:rPr lang="tr-TR" dirty="0"/>
              <a:t>Cinsel olgunluk </a:t>
            </a:r>
            <a:r>
              <a:rPr lang="tr-TR" dirty="0" smtClean="0"/>
              <a:t>1,5 ay.</a:t>
            </a:r>
            <a:endParaRPr lang="tr-TR" dirty="0"/>
          </a:p>
          <a:p>
            <a:r>
              <a:rPr lang="tr-TR" dirty="0"/>
              <a:t>İlk sağlıklı çiftleşme </a:t>
            </a:r>
            <a:r>
              <a:rPr lang="tr-TR" dirty="0" smtClean="0"/>
              <a:t>60-90 gün.</a:t>
            </a:r>
            <a:endParaRPr lang="tr-TR" dirty="0"/>
          </a:p>
          <a:p>
            <a:r>
              <a:rPr lang="tr-TR" dirty="0"/>
              <a:t>Erkekte cinsel olgunluk 2 hafta daha geç.</a:t>
            </a:r>
          </a:p>
          <a:p>
            <a:r>
              <a:rPr lang="tr-TR" dirty="0"/>
              <a:t>Dişi damızlık </a:t>
            </a:r>
            <a:r>
              <a:rPr lang="tr-TR" dirty="0" smtClean="0"/>
              <a:t>yaşı 2 ay (uygun)</a:t>
            </a:r>
            <a:endParaRPr lang="tr-TR" dirty="0"/>
          </a:p>
          <a:p>
            <a:r>
              <a:rPr lang="tr-TR" dirty="0"/>
              <a:t>Erkek damızlık  yaşı 18-24 ay(uygun)</a:t>
            </a:r>
          </a:p>
          <a:p>
            <a:r>
              <a:rPr lang="tr-TR" dirty="0" smtClean="0"/>
              <a:t>Doğum </a:t>
            </a:r>
            <a:r>
              <a:rPr lang="tr-TR" dirty="0"/>
              <a:t>ağırlığı  </a:t>
            </a:r>
            <a:r>
              <a:rPr lang="tr-TR" dirty="0" smtClean="0"/>
              <a:t>0,5-1,5 g </a:t>
            </a:r>
            <a:r>
              <a:rPr lang="tr-TR" dirty="0"/>
              <a:t>- Ergin </a:t>
            </a:r>
            <a:r>
              <a:rPr lang="tr-TR" dirty="0" err="1"/>
              <a:t>c.a</a:t>
            </a:r>
            <a:r>
              <a:rPr lang="tr-TR" dirty="0"/>
              <a:t>  </a:t>
            </a:r>
            <a:r>
              <a:rPr lang="tr-TR" dirty="0" smtClean="0"/>
              <a:t>20-40 g erkek 25-40 g dişi</a:t>
            </a:r>
            <a:endParaRPr lang="tr-TR" dirty="0"/>
          </a:p>
          <a:p>
            <a:endParaRPr lang="tr-TR" dirty="0"/>
          </a:p>
          <a:p>
            <a:r>
              <a:rPr lang="tr-TR" dirty="0"/>
              <a:t>Bir batında yavru sayısı  </a:t>
            </a:r>
            <a:r>
              <a:rPr lang="tr-TR" dirty="0" smtClean="0"/>
              <a:t>7-12 </a:t>
            </a:r>
            <a:r>
              <a:rPr lang="tr-TR" dirty="0"/>
              <a:t>adet</a:t>
            </a:r>
          </a:p>
          <a:p>
            <a:r>
              <a:rPr lang="tr-TR" dirty="0" err="1"/>
              <a:t>Laktasyon</a:t>
            </a:r>
            <a:r>
              <a:rPr lang="tr-TR" dirty="0"/>
              <a:t>:  21-28 gün Sütten kesme ağırlık: 8-12 g</a:t>
            </a:r>
          </a:p>
          <a:p>
            <a:r>
              <a:rPr lang="tr-TR" dirty="0"/>
              <a:t>Yalancı gebelik süresi 10-13 gün</a:t>
            </a:r>
          </a:p>
          <a:p>
            <a:r>
              <a:rPr lang="tr-TR" dirty="0"/>
              <a:t>Doğum sonrası </a:t>
            </a:r>
            <a:r>
              <a:rPr lang="tr-TR" dirty="0" err="1"/>
              <a:t>östrus</a:t>
            </a:r>
            <a:r>
              <a:rPr lang="tr-TR" dirty="0"/>
              <a:t>:  24 saat (</a:t>
            </a:r>
            <a:r>
              <a:rPr lang="tr-TR" dirty="0" err="1"/>
              <a:t>fertil</a:t>
            </a:r>
            <a:r>
              <a:rPr lang="tr-TR" dirty="0"/>
              <a:t>)</a:t>
            </a:r>
          </a:p>
          <a:p>
            <a:r>
              <a:rPr lang="tr-TR" dirty="0"/>
              <a:t>İki doğum arası süre 3,5-6 hafta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66692109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83252"/>
            <a:ext cx="11249247" cy="363315"/>
          </a:xfrm>
        </p:spPr>
        <p:txBody>
          <a:bodyPr/>
          <a:lstStyle/>
          <a:p>
            <a:r>
              <a:rPr lang="tr-TR" sz="1800" dirty="0" smtClean="0"/>
              <a:t>Mikrobiyolojik Özellikleri </a:t>
            </a:r>
            <a:r>
              <a:rPr lang="tr-TR" sz="1800" dirty="0"/>
              <a:t>Yönünden Standardizasyon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637953"/>
            <a:ext cx="11249247" cy="6103089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5.Germ </a:t>
            </a:r>
            <a:r>
              <a:rPr lang="tr-TR" dirty="0" err="1">
                <a:solidFill>
                  <a:srgbClr val="FF0000"/>
                </a:solidFill>
              </a:rPr>
              <a:t>Free</a:t>
            </a:r>
            <a:r>
              <a:rPr lang="tr-TR" dirty="0">
                <a:solidFill>
                  <a:srgbClr val="FF0000"/>
                </a:solidFill>
              </a:rPr>
              <a:t> (GF) veya </a:t>
            </a:r>
            <a:r>
              <a:rPr lang="tr-TR" dirty="0" err="1">
                <a:solidFill>
                  <a:srgbClr val="FF0000"/>
                </a:solidFill>
              </a:rPr>
              <a:t>Aksenik</a:t>
            </a:r>
            <a:r>
              <a:rPr lang="tr-TR" dirty="0">
                <a:solidFill>
                  <a:srgbClr val="FF0000"/>
                </a:solidFill>
              </a:rPr>
              <a:t> Hayvanlar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smtClean="0"/>
              <a:t>Hiçbir </a:t>
            </a:r>
            <a:r>
              <a:rPr lang="tr-TR" dirty="0" err="1" smtClean="0"/>
              <a:t>m.o</a:t>
            </a:r>
            <a:r>
              <a:rPr lang="tr-TR" dirty="0" smtClean="0"/>
              <a:t> </a:t>
            </a:r>
            <a:r>
              <a:rPr lang="tr-TR" dirty="0"/>
              <a:t>taşımayan </a:t>
            </a:r>
            <a:r>
              <a:rPr lang="tr-TR" dirty="0" smtClean="0"/>
              <a:t>hayvan.</a:t>
            </a:r>
          </a:p>
          <a:p>
            <a:r>
              <a:rPr lang="tr-TR" dirty="0" smtClean="0"/>
              <a:t>Genetik </a:t>
            </a:r>
            <a:r>
              <a:rPr lang="tr-TR" dirty="0"/>
              <a:t>ve mikrobiyolojik </a:t>
            </a:r>
            <a:r>
              <a:rPr lang="tr-TR" dirty="0" smtClean="0"/>
              <a:t>standardizasyon </a:t>
            </a:r>
          </a:p>
          <a:p>
            <a:r>
              <a:rPr lang="tr-TR" dirty="0" smtClean="0"/>
              <a:t>için </a:t>
            </a:r>
            <a:r>
              <a:rPr lang="tr-TR" dirty="0"/>
              <a:t>rutin 3 aylık ve yıllık </a:t>
            </a:r>
            <a:r>
              <a:rPr lang="tr-TR" dirty="0" smtClean="0"/>
              <a:t>kontrol.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866472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0" y="0"/>
            <a:ext cx="8460432" cy="6858000"/>
          </a:xfrm>
        </p:spPr>
        <p:txBody>
          <a:bodyPr>
            <a:normAutofit/>
          </a:bodyPr>
          <a:lstStyle/>
          <a:p>
            <a:r>
              <a:rPr lang="tr-TR" sz="2400" dirty="0" err="1">
                <a:solidFill>
                  <a:srgbClr val="FF0000"/>
                </a:solidFill>
              </a:rPr>
              <a:t>Transgenik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bir farenin isimlendirilmesi</a:t>
            </a:r>
            <a:r>
              <a:rPr lang="tr-TR" sz="2400" dirty="0" smtClean="0"/>
              <a:t>:</a:t>
            </a:r>
            <a:endParaRPr lang="tr-TR" sz="2400" dirty="0"/>
          </a:p>
          <a:p>
            <a:r>
              <a:rPr lang="tr-TR" sz="2400" dirty="0"/>
              <a:t>Farenin </a:t>
            </a:r>
            <a:r>
              <a:rPr lang="tr-TR" sz="2400" dirty="0" err="1"/>
              <a:t>germ</a:t>
            </a:r>
            <a:r>
              <a:rPr lang="tr-TR" sz="2400" dirty="0"/>
              <a:t> hattına stabil olarak sokulan herhangi bir DNA‘ya sahiptir.</a:t>
            </a:r>
          </a:p>
          <a:p>
            <a:r>
              <a:rPr lang="tr-TR" sz="2400" dirty="0" err="1"/>
              <a:t>Tg</a:t>
            </a:r>
            <a:r>
              <a:rPr lang="tr-TR" sz="2400" dirty="0"/>
              <a:t> </a:t>
            </a:r>
            <a:r>
              <a:rPr lang="tr-TR" sz="2400" dirty="0" err="1"/>
              <a:t>transgenik</a:t>
            </a:r>
            <a:r>
              <a:rPr lang="tr-TR" sz="2400" dirty="0"/>
              <a:t> olduğunu tanımlar.</a:t>
            </a:r>
          </a:p>
          <a:p>
            <a:r>
              <a:rPr lang="tr-TR" sz="2400" dirty="0">
                <a:solidFill>
                  <a:srgbClr val="92D050"/>
                </a:solidFill>
              </a:rPr>
              <a:t>Parantez içi ilave edilen </a:t>
            </a:r>
            <a:r>
              <a:rPr lang="tr-TR" sz="2400" dirty="0" err="1">
                <a:solidFill>
                  <a:srgbClr val="92D050"/>
                </a:solidFill>
              </a:rPr>
              <a:t>DNA'ı</a:t>
            </a:r>
            <a:r>
              <a:rPr lang="tr-TR" sz="2400" dirty="0">
                <a:solidFill>
                  <a:srgbClr val="92D050"/>
                </a:solidFill>
              </a:rPr>
              <a:t> gösterir.</a:t>
            </a:r>
          </a:p>
          <a:p>
            <a:r>
              <a:rPr lang="tr-TR" sz="2400" dirty="0">
                <a:solidFill>
                  <a:srgbClr val="00B0F0"/>
                </a:solidFill>
              </a:rPr>
              <a:t>Parantez sonrası </a:t>
            </a:r>
            <a:r>
              <a:rPr lang="tr-TR" sz="2400" dirty="0" err="1">
                <a:solidFill>
                  <a:srgbClr val="00B0F0"/>
                </a:solidFill>
              </a:rPr>
              <a:t>lab</a:t>
            </a:r>
            <a:r>
              <a:rPr lang="tr-TR" sz="2400" dirty="0">
                <a:solidFill>
                  <a:srgbClr val="00B0F0"/>
                </a:solidFill>
              </a:rPr>
              <a:t> </a:t>
            </a:r>
            <a:r>
              <a:rPr lang="tr-TR" sz="2400" dirty="0" err="1">
                <a:solidFill>
                  <a:srgbClr val="00B0F0"/>
                </a:solidFill>
              </a:rPr>
              <a:t>line'ını</a:t>
            </a:r>
            <a:r>
              <a:rPr lang="tr-TR" sz="2400" dirty="0">
                <a:solidFill>
                  <a:srgbClr val="00B0F0"/>
                </a:solidFill>
              </a:rPr>
              <a:t> gösterir.</a:t>
            </a:r>
          </a:p>
          <a:p>
            <a:r>
              <a:rPr lang="tr-TR" sz="2400" dirty="0">
                <a:solidFill>
                  <a:srgbClr val="7030A0"/>
                </a:solidFill>
              </a:rPr>
              <a:t>Sonrası orijinal </a:t>
            </a:r>
            <a:r>
              <a:rPr lang="tr-TR" sz="2400" dirty="0" err="1">
                <a:solidFill>
                  <a:srgbClr val="7030A0"/>
                </a:solidFill>
              </a:rPr>
              <a:t>lab</a:t>
            </a:r>
            <a:r>
              <a:rPr lang="tr-TR" sz="2400" dirty="0">
                <a:solidFill>
                  <a:srgbClr val="7030A0"/>
                </a:solidFill>
              </a:rPr>
              <a:t> kodunu gösterir.</a:t>
            </a:r>
          </a:p>
          <a:p>
            <a:endParaRPr lang="tr-TR" sz="2400" dirty="0"/>
          </a:p>
          <a:p>
            <a:r>
              <a:rPr lang="tr-TR" sz="2400" dirty="0"/>
              <a:t>Örnek:</a:t>
            </a:r>
          </a:p>
          <a:p>
            <a:r>
              <a:rPr lang="tr-TR" sz="2400" dirty="0" err="1"/>
              <a:t>Tg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92D050"/>
                </a:solidFill>
              </a:rPr>
              <a:t>Zfp38</a:t>
            </a:r>
            <a:r>
              <a:rPr lang="tr-TR" sz="2400" dirty="0"/>
              <a:t>)</a:t>
            </a:r>
            <a:r>
              <a:rPr lang="tr-TR" sz="2400" dirty="0">
                <a:solidFill>
                  <a:srgbClr val="00B0F0"/>
                </a:solidFill>
              </a:rPr>
              <a:t>D1</a:t>
            </a:r>
            <a:r>
              <a:rPr lang="tr-TR" sz="2400" dirty="0">
                <a:solidFill>
                  <a:srgbClr val="7030A0"/>
                </a:solidFill>
              </a:rPr>
              <a:t>Htz</a:t>
            </a:r>
            <a:r>
              <a:rPr lang="tr-TR" sz="2400" dirty="0"/>
              <a:t>, </a:t>
            </a:r>
          </a:p>
          <a:p>
            <a:pPr marL="114300" indent="0">
              <a:buNone/>
            </a:pPr>
            <a:endParaRPr lang="tr-TR" sz="2400" dirty="0"/>
          </a:p>
          <a:p>
            <a:pPr marL="114300" indent="0">
              <a:buNone/>
            </a:pPr>
            <a:r>
              <a:rPr lang="tr-TR" sz="2400" dirty="0" err="1"/>
              <a:t>Nathaniel</a:t>
            </a:r>
            <a:r>
              <a:rPr lang="tr-TR" sz="2400" dirty="0"/>
              <a:t> </a:t>
            </a:r>
            <a:r>
              <a:rPr lang="tr-TR" sz="2400" dirty="0" err="1">
                <a:solidFill>
                  <a:srgbClr val="7030A0"/>
                </a:solidFill>
              </a:rPr>
              <a:t>Heintz</a:t>
            </a:r>
            <a:r>
              <a:rPr lang="tr-TR" sz="2400" dirty="0"/>
              <a:t> tarafından </a:t>
            </a:r>
            <a:r>
              <a:rPr lang="tr-TR" sz="2400" dirty="0">
                <a:solidFill>
                  <a:srgbClr val="00B0F0"/>
                </a:solidFill>
              </a:rPr>
              <a:t>D1 </a:t>
            </a:r>
            <a:r>
              <a:rPr lang="tr-TR" sz="2400" dirty="0" err="1"/>
              <a:t>line'da</a:t>
            </a:r>
            <a:r>
              <a:rPr lang="tr-TR" sz="2400" dirty="0"/>
              <a:t> rapor edilmiş </a:t>
            </a:r>
            <a:r>
              <a:rPr lang="tr-TR" sz="2400" dirty="0">
                <a:solidFill>
                  <a:srgbClr val="92D050"/>
                </a:solidFill>
              </a:rPr>
              <a:t>Zfp38</a:t>
            </a:r>
            <a:r>
              <a:rPr lang="tr-TR" sz="2400" dirty="0"/>
              <a:t> genini içeren fare. </a:t>
            </a:r>
          </a:p>
        </p:txBody>
      </p:sp>
    </p:spTree>
    <p:extLst>
      <p:ext uri="{BB962C8B-B14F-4D97-AF65-F5344CB8AC3E}">
        <p14:creationId xmlns:p14="http://schemas.microsoft.com/office/powerpoint/2010/main" val="3386498590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400" dirty="0"/>
          </a:p>
          <a:p>
            <a:pPr>
              <a:buNone/>
            </a:pPr>
            <a:endParaRPr lang="tr-TR" sz="2400" dirty="0"/>
          </a:p>
          <a:p>
            <a:pPr>
              <a:buNone/>
            </a:pPr>
            <a:r>
              <a:rPr lang="tr-TR" sz="2400" dirty="0">
                <a:solidFill>
                  <a:srgbClr val="7030A0"/>
                </a:solidFill>
              </a:rPr>
              <a:t>C57BL/6J-</a:t>
            </a:r>
            <a:r>
              <a:rPr lang="tr-TR" sz="2400" dirty="0" err="1">
                <a:solidFill>
                  <a:srgbClr val="7030A0"/>
                </a:solidFill>
              </a:rPr>
              <a:t>TgN</a:t>
            </a:r>
            <a:r>
              <a:rPr lang="tr-TR" sz="2400" dirty="0">
                <a:solidFill>
                  <a:srgbClr val="7030A0"/>
                </a:solidFill>
              </a:rPr>
              <a:t>(CD8GEN)23Jwg</a:t>
            </a:r>
          </a:p>
          <a:p>
            <a:pPr>
              <a:buNone/>
            </a:pPr>
            <a:r>
              <a:rPr lang="tr-TR" sz="2400" dirty="0"/>
              <a:t>C57BL/6J: Farenin soyu (57. C soyu, siyah, 6. alt soy, </a:t>
            </a:r>
            <a:r>
              <a:rPr lang="tr-TR" sz="2400" dirty="0" err="1"/>
              <a:t>jack</a:t>
            </a:r>
            <a:r>
              <a:rPr lang="tr-TR" sz="2400" dirty="0"/>
              <a:t> </a:t>
            </a:r>
            <a:r>
              <a:rPr lang="tr-TR" sz="2400" dirty="0" err="1"/>
              <a:t>mice</a:t>
            </a:r>
            <a:r>
              <a:rPr lang="tr-TR" sz="2400" dirty="0"/>
              <a:t>)</a:t>
            </a:r>
          </a:p>
          <a:p>
            <a:pPr>
              <a:buNone/>
            </a:pPr>
            <a:r>
              <a:rPr lang="tr-TR" sz="2400" dirty="0" err="1"/>
              <a:t>Tg</a:t>
            </a:r>
            <a:r>
              <a:rPr lang="tr-TR" sz="2400" dirty="0"/>
              <a:t>: </a:t>
            </a:r>
            <a:r>
              <a:rPr lang="tr-TR" sz="2400" dirty="0" err="1"/>
              <a:t>Transgenik</a:t>
            </a:r>
            <a:endParaRPr lang="tr-TR" sz="2400" dirty="0"/>
          </a:p>
          <a:p>
            <a:pPr>
              <a:buNone/>
            </a:pPr>
            <a:r>
              <a:rPr lang="tr-TR" sz="2400" dirty="0"/>
              <a:t>N: enjeksiyon yöntemi</a:t>
            </a:r>
          </a:p>
          <a:p>
            <a:pPr>
              <a:buNone/>
            </a:pPr>
            <a:r>
              <a:rPr lang="tr-TR" sz="2400" dirty="0"/>
              <a:t>CD8GEN: İnsan </a:t>
            </a:r>
            <a:r>
              <a:rPr lang="tr-TR" sz="2400" dirty="0" smtClean="0"/>
              <a:t>8. </a:t>
            </a:r>
            <a:r>
              <a:rPr lang="tr-TR" sz="2400" dirty="0" err="1"/>
              <a:t>genomik</a:t>
            </a:r>
            <a:r>
              <a:rPr lang="tr-TR" sz="2400" dirty="0"/>
              <a:t> klonu</a:t>
            </a:r>
          </a:p>
          <a:p>
            <a:pPr>
              <a:buNone/>
            </a:pPr>
            <a:r>
              <a:rPr lang="tr-TR" sz="2400" dirty="0"/>
              <a:t>23: 23. fare olduğu</a:t>
            </a:r>
          </a:p>
          <a:p>
            <a:pPr>
              <a:buNone/>
            </a:pPr>
            <a:r>
              <a:rPr lang="tr-TR" sz="2400" dirty="0" err="1"/>
              <a:t>Jwg</a:t>
            </a:r>
            <a:r>
              <a:rPr lang="tr-TR" sz="2400" dirty="0"/>
              <a:t>: </a:t>
            </a:r>
            <a:r>
              <a:rPr lang="tr-TR" sz="2400" dirty="0" err="1"/>
              <a:t>Jon</a:t>
            </a:r>
            <a:r>
              <a:rPr lang="tr-TR" sz="2400" dirty="0"/>
              <a:t> W. </a:t>
            </a:r>
            <a:r>
              <a:rPr lang="tr-TR" sz="2400" dirty="0" err="1"/>
              <a:t>Gordon</a:t>
            </a:r>
            <a:r>
              <a:rPr lang="tr-TR" sz="2400" dirty="0"/>
              <a:t> </a:t>
            </a:r>
            <a:r>
              <a:rPr lang="tr-TR" sz="2400" dirty="0" err="1"/>
              <a:t>Laboratuvarı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89560777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SAĞLIK GÖZETİMİ (HEALTH MONITORING)</a:t>
            </a:r>
          </a:p>
          <a:p>
            <a:endParaRPr lang="tr-TR" dirty="0" smtClean="0"/>
          </a:p>
          <a:p>
            <a:r>
              <a:rPr lang="tr-TR" dirty="0" smtClean="0"/>
              <a:t>Sağlıklı hayvan=sağlıklı çalışma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Çalışmanın devamlılığı</a:t>
            </a:r>
          </a:p>
          <a:p>
            <a:r>
              <a:rPr lang="tr-TR" dirty="0" smtClean="0"/>
              <a:t>-hayvan sayısı</a:t>
            </a:r>
          </a:p>
          <a:p>
            <a:r>
              <a:rPr lang="tr-TR" dirty="0" smtClean="0"/>
              <a:t>-sağlıklı (uygun) metabolizma</a:t>
            </a:r>
          </a:p>
          <a:p>
            <a:r>
              <a:rPr lang="tr-TR" dirty="0" smtClean="0"/>
              <a:t>-bir örneklik</a:t>
            </a:r>
          </a:p>
          <a:p>
            <a:endParaRPr lang="tr-TR" dirty="0" smtClean="0"/>
          </a:p>
          <a:p>
            <a:r>
              <a:rPr lang="tr-TR" dirty="0" smtClean="0"/>
              <a:t>Bilinen biyolojik özelliklere sahip hayvan kullanımı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 kapsamda </a:t>
            </a:r>
            <a:r>
              <a:rPr lang="tr-TR" dirty="0"/>
              <a:t> dizayn, örnekleme, gözetim, raporlama ve </a:t>
            </a:r>
            <a:r>
              <a:rPr lang="tr-TR" dirty="0" smtClean="0"/>
              <a:t>yorumlama önem kazanmaktadır.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117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56135" cy="6858000"/>
          </a:xfrm>
        </p:spPr>
        <p:txBody>
          <a:bodyPr/>
          <a:lstStyle/>
          <a:p>
            <a:pPr marL="11430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93183" y="653480"/>
            <a:ext cx="4314424" cy="95410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r-TR" sz="2800" dirty="0"/>
              <a:t>subakut </a:t>
            </a:r>
            <a:r>
              <a:rPr lang="tr-TR" sz="2800" dirty="0" smtClean="0"/>
              <a:t>enfeksiyon!!!</a:t>
            </a:r>
          </a:p>
          <a:p>
            <a:r>
              <a:rPr lang="tr-TR" sz="2800" dirty="0" smtClean="0"/>
              <a:t>klinik </a:t>
            </a:r>
            <a:r>
              <a:rPr lang="tr-TR" sz="2800" dirty="0"/>
              <a:t>gözlem sonuç vermez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2331074" y="2661177"/>
            <a:ext cx="6593984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r-TR" sz="2400" dirty="0" err="1" smtClean="0"/>
              <a:t>Latent</a:t>
            </a:r>
            <a:r>
              <a:rPr lang="tr-TR" sz="2400" dirty="0" smtClean="0"/>
              <a:t> enfeksiyon!!!!</a:t>
            </a:r>
          </a:p>
          <a:p>
            <a:r>
              <a:rPr lang="tr-TR" sz="2400" dirty="0"/>
              <a:t>istenmeyen </a:t>
            </a:r>
            <a:r>
              <a:rPr lang="tr-TR" sz="2400" dirty="0" err="1"/>
              <a:t>transplant</a:t>
            </a:r>
            <a:r>
              <a:rPr lang="tr-TR" sz="2400" dirty="0"/>
              <a:t> olabilir tümör, hücre hattı, serum, embriyo ve gametlerin varlığı etkinlik gösterebilir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752304" y="361454"/>
            <a:ext cx="6259133" cy="110799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r-TR" sz="2400" dirty="0" err="1" smtClean="0"/>
              <a:t>Zoonoz</a:t>
            </a:r>
            <a:r>
              <a:rPr lang="tr-TR" sz="2400" dirty="0" smtClean="0"/>
              <a:t> </a:t>
            </a:r>
            <a:r>
              <a:rPr lang="tr-TR" sz="2400" dirty="0"/>
              <a:t>etken tehlikesi</a:t>
            </a:r>
            <a:r>
              <a:rPr lang="tr-TR" sz="2400" dirty="0" smtClean="0"/>
              <a:t>!!!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çalışan sağılığı kontrolü</a:t>
            </a:r>
          </a:p>
          <a:p>
            <a:endParaRPr lang="tr-TR" dirty="0"/>
          </a:p>
        </p:txBody>
      </p:sp>
      <p:sp>
        <p:nvSpPr>
          <p:cNvPr id="8" name="Oval 7"/>
          <p:cNvSpPr/>
          <p:nvPr/>
        </p:nvSpPr>
        <p:spPr>
          <a:xfrm>
            <a:off x="3361384" y="4763539"/>
            <a:ext cx="4301543" cy="184651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/>
              <a:t>Sağlık gözetimi şart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15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Oval 1"/>
          <p:cNvSpPr/>
          <p:nvPr/>
        </p:nvSpPr>
        <p:spPr>
          <a:xfrm>
            <a:off x="837127" y="811368"/>
            <a:ext cx="4275786" cy="3412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/>
              <a:t>Gözetimde  </a:t>
            </a:r>
            <a:r>
              <a:rPr lang="tr-TR" sz="2800" dirty="0"/>
              <a:t>standardizasyon</a:t>
            </a:r>
          </a:p>
          <a:p>
            <a:pPr algn="ctr"/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4327301" y="811368"/>
            <a:ext cx="5821251" cy="2408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Federation of European Laboratory Animal Science Associations (FELASA)</a:t>
            </a:r>
            <a:endParaRPr lang="tr-TR" sz="2800" dirty="0"/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290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115910"/>
            <a:ext cx="11281893" cy="6742089"/>
          </a:xfrm>
        </p:spPr>
        <p:txBody>
          <a:bodyPr>
            <a:normAutofit/>
          </a:bodyPr>
          <a:lstStyle/>
          <a:p>
            <a:r>
              <a:rPr lang="tr-TR" dirty="0" smtClean="0"/>
              <a:t>ÜNİTE KAVRAMI</a:t>
            </a:r>
          </a:p>
          <a:p>
            <a:r>
              <a:rPr lang="tr-TR" dirty="0" smtClean="0"/>
              <a:t>Ünite = potansiyel rezervuar</a:t>
            </a:r>
          </a:p>
          <a:p>
            <a:endParaRPr lang="tr-TR" dirty="0" smtClean="0"/>
          </a:p>
          <a:p>
            <a:r>
              <a:rPr lang="tr-TR" dirty="0" smtClean="0"/>
              <a:t>Mikrobiyolojik </a:t>
            </a:r>
            <a:r>
              <a:rPr lang="tr-TR" dirty="0"/>
              <a:t>esasa göre yapılandırılma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personel, ekipman ve hayvanların özgürce hareket ettikleri yerler, </a:t>
            </a:r>
          </a:p>
          <a:p>
            <a:r>
              <a:rPr lang="tr-TR" dirty="0" smtClean="0"/>
              <a:t>bir izolatör, </a:t>
            </a:r>
          </a:p>
          <a:p>
            <a:r>
              <a:rPr lang="tr-TR" dirty="0" smtClean="0"/>
              <a:t>hayvan kontağı olan mikro izolasyon kafesi</a:t>
            </a:r>
          </a:p>
          <a:p>
            <a:r>
              <a:rPr lang="tr-TR" dirty="0" smtClean="0"/>
              <a:t>IVC kafes,</a:t>
            </a:r>
          </a:p>
          <a:p>
            <a:r>
              <a:rPr lang="tr-TR" dirty="0" smtClean="0"/>
              <a:t>Oda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bariyer </a:t>
            </a:r>
            <a:r>
              <a:rPr lang="tr-TR" dirty="0"/>
              <a:t>sistemleri (kapılar, kabinler, havalandırmalı </a:t>
            </a:r>
            <a:r>
              <a:rPr lang="tr-TR" dirty="0" smtClean="0"/>
              <a:t>bariyerler)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96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88095"/>
              </p:ext>
            </p:extLst>
          </p:nvPr>
        </p:nvGraphicFramePr>
        <p:xfrm>
          <a:off x="609598" y="180301"/>
          <a:ext cx="10160002" cy="6529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0001"/>
                <a:gridCol w="5080001"/>
              </a:tblGrid>
              <a:tr h="319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Yüksek risk içeren</a:t>
                      </a:r>
                      <a:endParaRPr lang="tr-T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Düşük risk içeren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319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Ayda birden fazla hayvan girişi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Kapalı yetiştirme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2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Farklı mikrobiyolojik özellikteki ünitelerin yakınlığı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“Hepsi içeri”-“Hepsi dışarı” sistemi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2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Farklı kolonilerden hayvan girişi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Ünite içine doğru ara sıra yapılan personel hareketliliği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2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Manipülasyon ve sonraki dönüş için hayvan hareketliliği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Sınırlı çeşitlilikte yapılan araştırmalar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868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İnsekt ve vahşi rodentlerin hayvan odalarına veya yem ve yataklık depolama alanlarına girişi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868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Ünitede barındırılan aynı hayvan türünden kaynaklanan biyolojik materyallerin sıkça kullanılması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29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Çeşitli çalışmaların yapıldığı çok amaçlı tesisler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29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Ünite içine doğru çok sık yapılan personel hareketliliği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29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Ortak kullanımlı dezenfekte edilemeyen materyal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56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56135" cy="6858000"/>
          </a:xfrm>
        </p:spPr>
        <p:txBody>
          <a:bodyPr/>
          <a:lstStyle/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Hangi Enfeksiyon Kaynakları? </a:t>
            </a:r>
          </a:p>
          <a:p>
            <a:pPr marL="114300" indent="0">
              <a:buNone/>
            </a:pPr>
            <a:r>
              <a:rPr lang="tr-TR" dirty="0" smtClean="0"/>
              <a:t>hayvan </a:t>
            </a:r>
            <a:r>
              <a:rPr lang="tr-TR" dirty="0"/>
              <a:t>sağlığı,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araştırma </a:t>
            </a:r>
            <a:r>
              <a:rPr lang="tr-TR" dirty="0"/>
              <a:t>niteliği,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hayvan </a:t>
            </a:r>
            <a:r>
              <a:rPr lang="tr-TR" dirty="0"/>
              <a:t>türü,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yaygınlık</a:t>
            </a:r>
            <a:r>
              <a:rPr lang="tr-TR" dirty="0"/>
              <a:t>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lokal </a:t>
            </a:r>
            <a:r>
              <a:rPr lang="tr-TR" dirty="0"/>
              <a:t>faktörler,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etkenin </a:t>
            </a:r>
            <a:r>
              <a:rPr lang="tr-TR" dirty="0" err="1"/>
              <a:t>zoonotik</a:t>
            </a:r>
            <a:r>
              <a:rPr lang="tr-TR" dirty="0"/>
              <a:t> özelliği, </a:t>
            </a:r>
            <a:endParaRPr lang="tr-TR" dirty="0" smtClean="0"/>
          </a:p>
          <a:p>
            <a:pPr marL="114300" indent="0">
              <a:buNone/>
            </a:pPr>
            <a:r>
              <a:rPr lang="tr-TR" dirty="0" err="1" smtClean="0"/>
              <a:t>prevalansı</a:t>
            </a:r>
            <a:r>
              <a:rPr lang="tr-TR" dirty="0"/>
              <a:t>,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birimin </a:t>
            </a:r>
            <a:r>
              <a:rPr lang="tr-TR" dirty="0"/>
              <a:t>ve hayvanın mikrobiyolojik ve </a:t>
            </a:r>
            <a:r>
              <a:rPr lang="tr-TR" dirty="0" err="1"/>
              <a:t>immunolojik</a:t>
            </a:r>
            <a:r>
              <a:rPr lang="tr-TR" dirty="0"/>
              <a:t> </a:t>
            </a:r>
            <a:r>
              <a:rPr lang="tr-TR" dirty="0" smtClean="0"/>
              <a:t>durumu</a:t>
            </a:r>
          </a:p>
          <a:p>
            <a:pPr marL="114300" indent="0">
              <a:buNone/>
            </a:pPr>
            <a:r>
              <a:rPr lang="tr-TR" dirty="0" smtClean="0"/>
              <a:t>hedeflenen </a:t>
            </a:r>
            <a:r>
              <a:rPr lang="tr-TR" dirty="0"/>
              <a:t>sonuçlar önemli rol oynamaktadır.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Etkenler ve hayvan türüne göre 3 aylık ve yıllık kontroller şeklinde yürütülür.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655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TEŞHİS YÖNTEMLERİ, METODLAR, UYGULAMALAR</a:t>
            </a:r>
          </a:p>
          <a:p>
            <a:endParaRPr lang="tr-TR" dirty="0" smtClean="0"/>
          </a:p>
          <a:p>
            <a:r>
              <a:rPr lang="tr-TR" dirty="0" smtClean="0"/>
              <a:t>Gözcü </a:t>
            </a:r>
            <a:r>
              <a:rPr lang="tr-TR" dirty="0"/>
              <a:t>Hayvan Kullanımı (aynı genetik ve fizyolojik özelliklere sahip deneme dışı)</a:t>
            </a:r>
          </a:p>
          <a:p>
            <a:pPr marL="114300" indent="0">
              <a:buNone/>
            </a:pPr>
            <a:r>
              <a:rPr lang="tr-TR" dirty="0"/>
              <a:t>-alt raflarda tutulurlar</a:t>
            </a:r>
          </a:p>
          <a:p>
            <a:pPr marL="114300" indent="0">
              <a:buNone/>
            </a:pPr>
            <a:r>
              <a:rPr lang="tr-TR" dirty="0" smtClean="0"/>
              <a:t>-diğerlerinin kirli altlığı karıştırılır.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İnspeksiyon</a:t>
            </a:r>
            <a:r>
              <a:rPr lang="tr-TR" dirty="0" smtClean="0"/>
              <a:t>,</a:t>
            </a:r>
          </a:p>
          <a:p>
            <a:r>
              <a:rPr lang="tr-TR" dirty="0" err="1"/>
              <a:t>immunofluorescence</a:t>
            </a:r>
            <a:r>
              <a:rPr lang="tr-TR" dirty="0"/>
              <a:t> </a:t>
            </a:r>
            <a:r>
              <a:rPr lang="tr-TR" dirty="0" err="1"/>
              <a:t>assay</a:t>
            </a:r>
            <a:r>
              <a:rPr lang="tr-TR" dirty="0"/>
              <a:t> (IFA), </a:t>
            </a:r>
            <a:r>
              <a:rPr lang="tr-TR" dirty="0" err="1"/>
              <a:t>enzymelinked</a:t>
            </a:r>
            <a:r>
              <a:rPr lang="tr-TR" dirty="0"/>
              <a:t> </a:t>
            </a:r>
            <a:r>
              <a:rPr lang="tr-TR" dirty="0" err="1"/>
              <a:t>immunosorbent</a:t>
            </a:r>
            <a:r>
              <a:rPr lang="tr-TR" dirty="0"/>
              <a:t> </a:t>
            </a:r>
            <a:r>
              <a:rPr lang="tr-TR" dirty="0" err="1"/>
              <a:t>assay</a:t>
            </a:r>
            <a:r>
              <a:rPr lang="tr-TR" dirty="0"/>
              <a:t> (ELISA) ve western </a:t>
            </a:r>
            <a:r>
              <a:rPr lang="tr-TR" dirty="0" err="1"/>
              <a:t>immunoblotting</a:t>
            </a:r>
            <a:r>
              <a:rPr lang="tr-TR" dirty="0" smtClean="0"/>
              <a:t>)</a:t>
            </a:r>
          </a:p>
          <a:p>
            <a:r>
              <a:rPr lang="tr-TR" dirty="0"/>
              <a:t>PCR, </a:t>
            </a:r>
            <a:r>
              <a:rPr lang="tr-TR" dirty="0" err="1"/>
              <a:t>qPCR</a:t>
            </a:r>
            <a:r>
              <a:rPr lang="tr-TR" dirty="0"/>
              <a:t>, in </a:t>
            </a:r>
            <a:r>
              <a:rPr lang="tr-TR" dirty="0" err="1"/>
              <a:t>situ</a:t>
            </a:r>
            <a:r>
              <a:rPr lang="tr-TR" dirty="0"/>
              <a:t> </a:t>
            </a:r>
            <a:r>
              <a:rPr lang="tr-TR" dirty="0" err="1"/>
              <a:t>hibridizasyon</a:t>
            </a:r>
            <a:r>
              <a:rPr lang="tr-TR" dirty="0"/>
              <a:t>, FISH </a:t>
            </a:r>
            <a:endParaRPr lang="tr-TR" dirty="0" smtClean="0"/>
          </a:p>
          <a:p>
            <a:endParaRPr lang="tr-TR" dirty="0" smtClean="0"/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27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324" y="270456"/>
            <a:ext cx="10160000" cy="6400799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Dişiler </a:t>
            </a:r>
            <a:r>
              <a:rPr lang="tr-TR" dirty="0" err="1"/>
              <a:t>poliöstrik</a:t>
            </a:r>
            <a:r>
              <a:rPr lang="tr-TR" dirty="0"/>
              <a:t> (üretim boyunca birden fazla)</a:t>
            </a:r>
          </a:p>
          <a:p>
            <a:r>
              <a:rPr lang="tr-TR" dirty="0"/>
              <a:t>Erkek yoksa </a:t>
            </a:r>
            <a:r>
              <a:rPr lang="tr-TR" dirty="0" err="1"/>
              <a:t>anöstri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pPr marL="114300" indent="0">
              <a:buNone/>
            </a:pPr>
            <a:r>
              <a:rPr lang="tr-TR" b="1" dirty="0"/>
              <a:t>Bruce etkisi: </a:t>
            </a:r>
            <a:r>
              <a:rPr lang="tr-TR" dirty="0"/>
              <a:t>başarılı </a:t>
            </a:r>
            <a:r>
              <a:rPr lang="tr-TR" dirty="0" err="1"/>
              <a:t>coitus</a:t>
            </a:r>
            <a:r>
              <a:rPr lang="tr-TR" dirty="0"/>
              <a:t> sonrası erkek uyaranı ile </a:t>
            </a:r>
            <a:r>
              <a:rPr lang="tr-TR" dirty="0" err="1"/>
              <a:t>uterusta</a:t>
            </a:r>
            <a:r>
              <a:rPr lang="tr-TR" dirty="0"/>
              <a:t> döllenmiş yumurtanın tutunamaması.</a:t>
            </a:r>
          </a:p>
          <a:p>
            <a:pPr marL="114300" indent="0">
              <a:buNone/>
            </a:pPr>
            <a:r>
              <a:rPr lang="tr-TR" b="1" dirty="0" err="1"/>
              <a:t>Whitten</a:t>
            </a:r>
            <a:r>
              <a:rPr lang="tr-TR" b="1" dirty="0"/>
              <a:t> etkisi: </a:t>
            </a:r>
            <a:r>
              <a:rPr lang="tr-TR" dirty="0" err="1"/>
              <a:t>anöstrustaki</a:t>
            </a:r>
            <a:r>
              <a:rPr lang="tr-TR" dirty="0"/>
              <a:t> gruba erkek girmesi ile </a:t>
            </a:r>
            <a:r>
              <a:rPr lang="tr-TR" dirty="0" err="1"/>
              <a:t>östrus</a:t>
            </a:r>
            <a:r>
              <a:rPr lang="tr-TR" dirty="0"/>
              <a:t> indüksiyonu ve senkronizasyonu.</a:t>
            </a:r>
          </a:p>
          <a:p>
            <a:endParaRPr lang="tr-TR" dirty="0"/>
          </a:p>
          <a:p>
            <a:pPr marL="114300" indent="0">
              <a:buNone/>
            </a:pPr>
            <a:r>
              <a:rPr lang="tr-TR" dirty="0" err="1" smtClean="0"/>
              <a:t>Vaginal</a:t>
            </a:r>
            <a:r>
              <a:rPr lang="tr-TR" dirty="0" smtClean="0"/>
              <a:t> </a:t>
            </a:r>
            <a:r>
              <a:rPr lang="tr-TR" dirty="0" err="1"/>
              <a:t>plug</a:t>
            </a:r>
            <a:r>
              <a:rPr lang="tr-TR" dirty="0"/>
              <a:t> ilk </a:t>
            </a:r>
            <a:r>
              <a:rPr lang="tr-TR" dirty="0" err="1"/>
              <a:t>östrusa</a:t>
            </a:r>
            <a:r>
              <a:rPr lang="tr-TR" dirty="0"/>
              <a:t> (3,5-4 hafta) kadar. Büyüdüğünde kaybolur.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err="1"/>
              <a:t>Östrus</a:t>
            </a:r>
            <a:r>
              <a:rPr lang="tr-TR" dirty="0"/>
              <a:t> </a:t>
            </a:r>
            <a:r>
              <a:rPr lang="tr-TR" dirty="0" err="1"/>
              <a:t>siklusu</a:t>
            </a:r>
            <a:r>
              <a:rPr lang="tr-TR" dirty="0"/>
              <a:t> ortalama </a:t>
            </a:r>
            <a:r>
              <a:rPr lang="tr-TR" dirty="0" smtClean="0"/>
              <a:t>4-5 </a:t>
            </a:r>
            <a:r>
              <a:rPr lang="tr-TR" dirty="0"/>
              <a:t>günde bir, 9</a:t>
            </a:r>
            <a:r>
              <a:rPr lang="tr-TR" dirty="0" smtClean="0"/>
              <a:t>-20 </a:t>
            </a:r>
            <a:r>
              <a:rPr lang="tr-TR" dirty="0"/>
              <a:t>saat sürer</a:t>
            </a:r>
            <a:r>
              <a:rPr lang="tr-TR" dirty="0" smtClean="0"/>
              <a:t>.</a:t>
            </a:r>
          </a:p>
          <a:p>
            <a:r>
              <a:rPr lang="tr-TR" dirty="0" err="1"/>
              <a:t>Coitus</a:t>
            </a:r>
            <a:r>
              <a:rPr lang="tr-TR" dirty="0"/>
              <a:t> sonrası 12- 24. saatte vajinal tıkaç (sperm ve eklenti bezi sıvısı çökmesi): başarılı çiftleşme. </a:t>
            </a:r>
          </a:p>
          <a:p>
            <a:r>
              <a:rPr lang="tr-TR" dirty="0"/>
              <a:t>Tıkaç 2-3 gün içinde atılır gebelik başlar 18-21 gün sürer</a:t>
            </a:r>
          </a:p>
          <a:p>
            <a:r>
              <a:rPr lang="tr-TR" dirty="0" err="1" smtClean="0"/>
              <a:t>Postpartum</a:t>
            </a:r>
            <a:r>
              <a:rPr lang="tr-TR" dirty="0" smtClean="0"/>
              <a:t> </a:t>
            </a:r>
            <a:r>
              <a:rPr lang="tr-TR" dirty="0"/>
              <a:t>12-24 saatte </a:t>
            </a:r>
            <a:r>
              <a:rPr lang="tr-TR" dirty="0" err="1"/>
              <a:t>östrus</a:t>
            </a:r>
            <a:r>
              <a:rPr lang="tr-TR" dirty="0"/>
              <a:t> olur ancak </a:t>
            </a:r>
            <a:r>
              <a:rPr lang="tr-TR" dirty="0" err="1" smtClean="0"/>
              <a:t>infertildir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Üreme </a:t>
            </a:r>
            <a:r>
              <a:rPr lang="tr-TR" dirty="0"/>
              <a:t>performansını </a:t>
            </a:r>
            <a:r>
              <a:rPr lang="tr-TR" dirty="0" smtClean="0"/>
              <a:t>etkileyen </a:t>
            </a:r>
            <a:r>
              <a:rPr lang="tr-TR" dirty="0"/>
              <a:t>faktörler: </a:t>
            </a:r>
            <a:r>
              <a:rPr lang="tr-TR" dirty="0" err="1"/>
              <a:t>Fotoperiyot</a:t>
            </a:r>
            <a:r>
              <a:rPr lang="tr-TR" dirty="0"/>
              <a:t>, genetik yapı, çevre sıcaklığı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121902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Karantina-Kaynağı Belli Olmayan </a:t>
            </a:r>
            <a:r>
              <a:rPr lang="tr-TR" dirty="0" smtClean="0">
                <a:solidFill>
                  <a:srgbClr val="FF0000"/>
                </a:solidFill>
              </a:rPr>
              <a:t>Hayvan Kullanımı</a:t>
            </a:r>
          </a:p>
          <a:p>
            <a:r>
              <a:rPr lang="tr-TR" dirty="0" smtClean="0"/>
              <a:t>Güvenilir kaynak: sağlık durumu raporu verebilen </a:t>
            </a:r>
          </a:p>
          <a:p>
            <a:r>
              <a:rPr lang="tr-TR" dirty="0" smtClean="0"/>
              <a:t>Risk en çok </a:t>
            </a:r>
            <a:r>
              <a:rPr lang="tr-TR" dirty="0" err="1" smtClean="0"/>
              <a:t>transgenik</a:t>
            </a:r>
            <a:r>
              <a:rPr lang="tr-TR" dirty="0" smtClean="0"/>
              <a:t> hayvanlardadır.</a:t>
            </a:r>
          </a:p>
          <a:p>
            <a:r>
              <a:rPr lang="tr-TR" dirty="0" smtClean="0"/>
              <a:t>Çok sayıda farklı kaynaklardan alım (Avantaj-Dezavantaj?)</a:t>
            </a:r>
          </a:p>
          <a:p>
            <a:endParaRPr lang="tr-TR" dirty="0" smtClean="0"/>
          </a:p>
          <a:p>
            <a:r>
              <a:rPr lang="tr-TR" dirty="0" smtClean="0"/>
              <a:t>Karantina: yeterli sayıda yer varsa!!! (dört 4 hafta)</a:t>
            </a:r>
          </a:p>
          <a:p>
            <a:pPr marL="114300" indent="0">
              <a:buNone/>
            </a:pPr>
            <a:r>
              <a:rPr lang="tr-TR" dirty="0" smtClean="0"/>
              <a:t>-negatif basınçlı odalar, IVC kafesler</a:t>
            </a:r>
          </a:p>
          <a:p>
            <a:endParaRPr lang="tr-TR" dirty="0" smtClean="0"/>
          </a:p>
          <a:p>
            <a:r>
              <a:rPr lang="tr-TR" dirty="0" smtClean="0"/>
              <a:t>Karantina gerektirmeyen durum:</a:t>
            </a:r>
          </a:p>
          <a:p>
            <a:pPr marL="114300" indent="0">
              <a:buNone/>
            </a:pPr>
            <a:r>
              <a:rPr lang="tr-TR" dirty="0" smtClean="0"/>
              <a:t>-yüksek standartla çalışan</a:t>
            </a:r>
          </a:p>
          <a:p>
            <a:pPr marL="114300" indent="0">
              <a:buNone/>
            </a:pPr>
            <a:r>
              <a:rPr lang="tr-TR" smtClean="0"/>
              <a:t>-transportu </a:t>
            </a:r>
            <a:r>
              <a:rPr lang="tr-TR" dirty="0" smtClean="0"/>
              <a:t>aynı zincirde yapılan</a:t>
            </a:r>
          </a:p>
          <a:p>
            <a:pPr marL="114300" indent="0">
              <a:buNone/>
            </a:pPr>
            <a:r>
              <a:rPr lang="tr-TR" dirty="0" smtClean="0"/>
              <a:t>-sağlık raporu verebilen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59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0126" y="0"/>
            <a:ext cx="766387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solidFill>
                  <a:srgbClr val="C00000"/>
                </a:solidFill>
              </a:rPr>
              <a:t>Tarihi Süreçte Laboratuvar Hayvanları</a:t>
            </a:r>
          </a:p>
          <a:p>
            <a:pPr marL="0" indent="0">
              <a:buNone/>
            </a:pPr>
            <a:r>
              <a:rPr lang="tr-TR" sz="2400" dirty="0"/>
              <a:t>İlk denemeler M.Ö. 400’lü yıllar.</a:t>
            </a:r>
          </a:p>
          <a:p>
            <a:pPr marL="0" indent="0">
              <a:buNone/>
            </a:pPr>
            <a:r>
              <a:rPr lang="tr-TR" sz="2400" dirty="0"/>
              <a:t>Amaç: </a:t>
            </a:r>
            <a:r>
              <a:rPr lang="tr-TR" sz="2400" dirty="0" smtClean="0"/>
              <a:t>hayvan </a:t>
            </a:r>
            <a:r>
              <a:rPr lang="tr-TR" sz="2400" dirty="0"/>
              <a:t>anatomisini inceleme-anlama</a:t>
            </a:r>
          </a:p>
          <a:p>
            <a:pPr marL="0" indent="0">
              <a:buNone/>
            </a:pPr>
            <a:r>
              <a:rPr lang="tr-TR" sz="2400" dirty="0"/>
              <a:t>Denekler: domuz, köpek ve maymun.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İlk modern deneme 17. yüzyıl Fransa-İngiltere</a:t>
            </a:r>
          </a:p>
          <a:p>
            <a:pPr marL="0" indent="0">
              <a:buNone/>
            </a:pPr>
            <a:r>
              <a:rPr lang="tr-TR" sz="2400" dirty="0" smtClean="0"/>
              <a:t>William </a:t>
            </a:r>
            <a:r>
              <a:rPr lang="tr-TR" sz="2400" dirty="0" err="1" smtClean="0"/>
              <a:t>Harvey</a:t>
            </a:r>
            <a:r>
              <a:rPr lang="tr-TR" sz="2400" dirty="0" smtClean="0"/>
              <a:t> 1685: </a:t>
            </a:r>
            <a:r>
              <a:rPr lang="tr-TR" sz="2400" dirty="0" err="1" smtClean="0"/>
              <a:t>Torasik</a:t>
            </a:r>
            <a:r>
              <a:rPr lang="tr-TR" sz="2400" dirty="0" smtClean="0"/>
              <a:t> </a:t>
            </a:r>
            <a:r>
              <a:rPr lang="tr-TR" sz="2400" dirty="0" err="1" smtClean="0"/>
              <a:t>diseksiyonda</a:t>
            </a:r>
            <a:r>
              <a:rPr lang="tr-TR" sz="2400" dirty="0" smtClean="0"/>
              <a:t> fonksiyonel kalp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Deneklerin önemine vurgu, fonksiyonel inceleme: 1865 ‘</a:t>
            </a:r>
            <a:r>
              <a:rPr lang="en-US" sz="2400" i="1" dirty="0"/>
              <a:t>Study of Experimental Medicine’ </a:t>
            </a:r>
            <a:r>
              <a:rPr lang="tr-TR" sz="2400" dirty="0" err="1"/>
              <a:t>Claude</a:t>
            </a:r>
            <a:r>
              <a:rPr lang="tr-TR" sz="2400" dirty="0"/>
              <a:t> Bernard.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ilk gerçek sonuç insan diyabet tedavisi: Yaşasın işe yarıyor!!!!!</a:t>
            </a:r>
          </a:p>
          <a:p>
            <a:pPr marL="0" indent="0">
              <a:buNone/>
            </a:pPr>
            <a:r>
              <a:rPr lang="tr-TR" sz="2400" dirty="0"/>
              <a:t>20. yüzyılda hayvan denemelerine ciddi hız verilmiştir.</a:t>
            </a:r>
          </a:p>
          <a:p>
            <a:pPr marL="0" indent="0">
              <a:buNone/>
            </a:pPr>
            <a:r>
              <a:rPr lang="tr-T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3167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17349" cy="6858000"/>
          </a:xfrm>
        </p:spPr>
        <p:txBody>
          <a:bodyPr>
            <a:normAutofit/>
          </a:bodyPr>
          <a:lstStyle/>
          <a:p>
            <a:r>
              <a:rPr lang="tr-TR" b="1" dirty="0" smtClean="0"/>
              <a:t>GEBELİK BELİRTİLERİ</a:t>
            </a:r>
          </a:p>
          <a:p>
            <a:r>
              <a:rPr lang="tr-TR" dirty="0" err="1" smtClean="0"/>
              <a:t>Östrusta</a:t>
            </a:r>
            <a:r>
              <a:rPr lang="tr-TR" dirty="0" smtClean="0"/>
              <a:t> vulvada açılma </a:t>
            </a:r>
            <a:r>
              <a:rPr lang="tr-TR" dirty="0"/>
              <a:t>ve </a:t>
            </a:r>
            <a:r>
              <a:rPr lang="tr-TR" dirty="0" smtClean="0"/>
              <a:t>şişme </a:t>
            </a:r>
          </a:p>
          <a:p>
            <a:r>
              <a:rPr lang="tr-TR" dirty="0" smtClean="0"/>
              <a:t>Anormal hareketler, </a:t>
            </a:r>
            <a:r>
              <a:rPr lang="tr-TR" dirty="0" err="1" smtClean="0"/>
              <a:t>hiperaktivite</a:t>
            </a:r>
            <a:endParaRPr lang="tr-TR" dirty="0" smtClean="0"/>
          </a:p>
          <a:p>
            <a:r>
              <a:rPr lang="tr-TR" dirty="0" smtClean="0"/>
              <a:t>15</a:t>
            </a:r>
            <a:r>
              <a:rPr lang="tr-TR" dirty="0"/>
              <a:t>. </a:t>
            </a:r>
            <a:r>
              <a:rPr lang="tr-TR" dirty="0" smtClean="0"/>
              <a:t>günde karın şişkinliği (</a:t>
            </a:r>
            <a:r>
              <a:rPr lang="tr-TR" dirty="0" err="1" smtClean="0"/>
              <a:t>pelvis</a:t>
            </a:r>
            <a:r>
              <a:rPr lang="tr-TR" dirty="0" smtClean="0"/>
              <a:t> girişine ilerleyen) </a:t>
            </a:r>
          </a:p>
          <a:p>
            <a:r>
              <a:rPr lang="tr-TR" dirty="0" smtClean="0"/>
              <a:t>Elle muayenede 1 haftada hissedilir. </a:t>
            </a:r>
          </a:p>
          <a:p>
            <a:r>
              <a:rPr lang="tr-TR" dirty="0" smtClean="0"/>
              <a:t>2. hafta leblebi büyüklüğünde </a:t>
            </a:r>
            <a:r>
              <a:rPr lang="tr-TR" dirty="0" err="1" smtClean="0"/>
              <a:t>fötus</a:t>
            </a:r>
            <a:r>
              <a:rPr lang="tr-TR" dirty="0" smtClean="0"/>
              <a:t>. </a:t>
            </a:r>
          </a:p>
          <a:p>
            <a:r>
              <a:rPr lang="tr-TR" dirty="0" smtClean="0"/>
              <a:t>Gebeliğin </a:t>
            </a:r>
            <a:r>
              <a:rPr lang="tr-TR" dirty="0"/>
              <a:t>sonuna </a:t>
            </a:r>
            <a:r>
              <a:rPr lang="tr-TR" dirty="0" smtClean="0"/>
              <a:t>doğru yuva yapımı </a:t>
            </a:r>
          </a:p>
          <a:p>
            <a:r>
              <a:rPr lang="tr-TR" dirty="0" smtClean="0"/>
              <a:t>Vajinal açıklık büyür, </a:t>
            </a:r>
            <a:r>
              <a:rPr lang="tr-TR" dirty="0" err="1" smtClean="0"/>
              <a:t>mukozal</a:t>
            </a:r>
            <a:r>
              <a:rPr lang="tr-TR" dirty="0" smtClean="0"/>
              <a:t> akıntı </a:t>
            </a:r>
          </a:p>
          <a:p>
            <a:r>
              <a:rPr lang="tr-TR" dirty="0" smtClean="0"/>
              <a:t>12 saat sonra doğum (karanlık fazda) gerçekleşir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234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70512" cy="6858000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BÜYÜME VE </a:t>
            </a:r>
            <a:r>
              <a:rPr lang="tr-TR" dirty="0" smtClean="0">
                <a:solidFill>
                  <a:srgbClr val="FF0000"/>
                </a:solidFill>
              </a:rPr>
              <a:t>GELİŞME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Yeni </a:t>
            </a:r>
            <a:r>
              <a:rPr lang="tr-TR" dirty="0" smtClean="0"/>
              <a:t>doğan gelişmemiştir.</a:t>
            </a:r>
          </a:p>
          <a:p>
            <a:r>
              <a:rPr lang="tr-TR" dirty="0" smtClean="0"/>
              <a:t>Doğum ağırlığı 0,5-1,5 g.</a:t>
            </a:r>
          </a:p>
          <a:p>
            <a:r>
              <a:rPr lang="tr-TR" dirty="0" smtClean="0"/>
              <a:t>Gözler zarla kaplı</a:t>
            </a:r>
          </a:p>
          <a:p>
            <a:r>
              <a:rPr lang="tr-TR" dirty="0" smtClean="0"/>
              <a:t>Kulak </a:t>
            </a:r>
            <a:r>
              <a:rPr lang="tr-TR" dirty="0"/>
              <a:t>kepçeleri küçük ve </a:t>
            </a:r>
            <a:r>
              <a:rPr lang="tr-TR" dirty="0" smtClean="0"/>
              <a:t>başa yapışık</a:t>
            </a:r>
          </a:p>
          <a:p>
            <a:r>
              <a:rPr lang="tr-TR" dirty="0" smtClean="0"/>
              <a:t>Vücutları tüysüz, dişsiz </a:t>
            </a:r>
          </a:p>
          <a:p>
            <a:r>
              <a:rPr lang="tr-TR" dirty="0" smtClean="0"/>
              <a:t>Hareket kabiliyeti yok </a:t>
            </a:r>
          </a:p>
          <a:p>
            <a:r>
              <a:rPr lang="tr-TR" dirty="0" smtClean="0"/>
              <a:t>Anne bakımı </a:t>
            </a:r>
          </a:p>
          <a:p>
            <a:r>
              <a:rPr lang="tr-TR" dirty="0" smtClean="0"/>
              <a:t>Tüylenme 3-4 hafta başlar 7 günde tamamlanır  </a:t>
            </a:r>
          </a:p>
          <a:p>
            <a:r>
              <a:rPr lang="tr-TR" dirty="0" smtClean="0"/>
              <a:t>Kulaklar 4-6 günde dikleşir. </a:t>
            </a:r>
          </a:p>
          <a:p>
            <a:r>
              <a:rPr lang="tr-TR" dirty="0" smtClean="0"/>
              <a:t>Gözler 12-14. günde açılır </a:t>
            </a:r>
          </a:p>
          <a:p>
            <a:r>
              <a:rPr lang="tr-TR" dirty="0" smtClean="0"/>
              <a:t>Hareketlenme: 1 hafta</a:t>
            </a:r>
          </a:p>
          <a:p>
            <a:r>
              <a:rPr lang="tr-TR" dirty="0" smtClean="0"/>
              <a:t>Büyüme performansı anne bakımına bağlı %70 değişir </a:t>
            </a:r>
          </a:p>
          <a:p>
            <a:r>
              <a:rPr lang="tr-TR" dirty="0" smtClean="0"/>
              <a:t>Erkek dişiden hızlı büyür. (</a:t>
            </a:r>
            <a:r>
              <a:rPr lang="tr-TR" dirty="0" err="1" smtClean="0"/>
              <a:t>max</a:t>
            </a:r>
            <a:r>
              <a:rPr lang="tr-TR" dirty="0" smtClean="0"/>
              <a:t> büyüme 3-8 hafta)</a:t>
            </a:r>
          </a:p>
          <a:p>
            <a:r>
              <a:rPr lang="tr-TR" dirty="0" err="1" smtClean="0"/>
              <a:t>C.a.a</a:t>
            </a:r>
            <a:r>
              <a:rPr lang="tr-TR" dirty="0" smtClean="0"/>
              <a:t> 6. ayda plato yapar ve azalır.</a:t>
            </a:r>
          </a:p>
          <a:p>
            <a:r>
              <a:rPr lang="tr-TR" dirty="0" smtClean="0"/>
              <a:t>Kolostrum önemli </a:t>
            </a:r>
          </a:p>
          <a:p>
            <a:r>
              <a:rPr lang="tr-TR" dirty="0" smtClean="0"/>
              <a:t>Antikor salınımı tüm </a:t>
            </a:r>
            <a:r>
              <a:rPr lang="tr-TR" dirty="0" err="1" smtClean="0"/>
              <a:t>laktasyon</a:t>
            </a:r>
            <a:r>
              <a:rPr lang="tr-TR" dirty="0" smtClean="0"/>
              <a:t> boyunca </a:t>
            </a:r>
          </a:p>
          <a:p>
            <a:r>
              <a:rPr lang="tr-TR" dirty="0" smtClean="0"/>
              <a:t>Sütten kesim: 18-21 gün. </a:t>
            </a:r>
          </a:p>
          <a:p>
            <a:r>
              <a:rPr lang="tr-TR" dirty="0" err="1" smtClean="0"/>
              <a:t>Laktasyon</a:t>
            </a:r>
            <a:r>
              <a:rPr lang="tr-TR" dirty="0" smtClean="0"/>
              <a:t> piki 12. gün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89145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>
            <a:normAutofit/>
          </a:bodyPr>
          <a:lstStyle/>
          <a:p>
            <a:r>
              <a:rPr lang="tr-TR" b="1" dirty="0" smtClean="0"/>
              <a:t>Sıcaklık</a:t>
            </a:r>
            <a:r>
              <a:rPr lang="tr-TR" b="1" dirty="0"/>
              <a:t>, Nem ve </a:t>
            </a:r>
            <a:r>
              <a:rPr lang="tr-TR" b="1" dirty="0" smtClean="0"/>
              <a:t>Havalandırma</a:t>
            </a:r>
            <a:endParaRPr lang="tr-TR" b="1" dirty="0"/>
          </a:p>
          <a:p>
            <a:r>
              <a:rPr lang="tr-TR" dirty="0" smtClean="0"/>
              <a:t>Sıcaklık değişimine duyarlıdırlar.</a:t>
            </a:r>
          </a:p>
          <a:p>
            <a:r>
              <a:rPr lang="tr-TR" dirty="0" err="1" smtClean="0"/>
              <a:t>Homoiotermikler</a:t>
            </a:r>
            <a:r>
              <a:rPr lang="tr-TR" dirty="0" smtClean="0"/>
              <a:t> ancak </a:t>
            </a:r>
            <a:r>
              <a:rPr lang="tr-TR" dirty="0"/>
              <a:t>yavrular bu özelliklerini 3-4 </a:t>
            </a:r>
            <a:r>
              <a:rPr lang="tr-TR" dirty="0" smtClean="0"/>
              <a:t>haftada kazanır.</a:t>
            </a:r>
          </a:p>
          <a:p>
            <a:r>
              <a:rPr lang="tr-TR" dirty="0" smtClean="0"/>
              <a:t>18-26 </a:t>
            </a:r>
            <a:r>
              <a:rPr lang="tr-TR" dirty="0"/>
              <a:t>°</a:t>
            </a:r>
            <a:r>
              <a:rPr lang="tr-TR" dirty="0" smtClean="0"/>
              <a:t>C,  </a:t>
            </a:r>
            <a:r>
              <a:rPr lang="tr-TR" dirty="0"/>
              <a:t>% </a:t>
            </a:r>
            <a:r>
              <a:rPr lang="tr-TR" dirty="0" smtClean="0"/>
              <a:t>45-55 bağıl nem. </a:t>
            </a:r>
          </a:p>
          <a:p>
            <a:r>
              <a:rPr lang="tr-TR" dirty="0" smtClean="0"/>
              <a:t>Aşırı ısı: Stres, </a:t>
            </a:r>
            <a:r>
              <a:rPr lang="tr-TR" dirty="0" err="1" smtClean="0"/>
              <a:t>infertilite</a:t>
            </a:r>
            <a:r>
              <a:rPr lang="tr-TR" dirty="0" smtClean="0"/>
              <a:t>, metabolizma hızı düşmesi.</a:t>
            </a:r>
          </a:p>
          <a:p>
            <a:r>
              <a:rPr lang="tr-TR" dirty="0" smtClean="0"/>
              <a:t>hava saatte 15-20 </a:t>
            </a:r>
            <a:r>
              <a:rPr lang="tr-TR" dirty="0"/>
              <a:t>kez </a:t>
            </a:r>
            <a:r>
              <a:rPr lang="tr-TR" dirty="0" smtClean="0"/>
              <a:t>değişmeli.</a:t>
            </a:r>
            <a:endParaRPr lang="tr-TR" dirty="0"/>
          </a:p>
          <a:p>
            <a:r>
              <a:rPr lang="tr-TR" b="1" dirty="0" err="1"/>
              <a:t>Fotoperiyot</a:t>
            </a:r>
            <a:r>
              <a:rPr lang="tr-TR" b="1" dirty="0"/>
              <a:t> ve </a:t>
            </a:r>
            <a:r>
              <a:rPr lang="tr-TR" b="1" dirty="0" smtClean="0"/>
              <a:t>Işık Yoğunluğu</a:t>
            </a:r>
            <a:endParaRPr lang="tr-TR" b="1" dirty="0"/>
          </a:p>
          <a:p>
            <a:r>
              <a:rPr lang="tr-TR" dirty="0" smtClean="0"/>
              <a:t>Gözleri keskin değildir</a:t>
            </a:r>
          </a:p>
          <a:p>
            <a:r>
              <a:rPr lang="tr-TR" dirty="0" smtClean="0"/>
              <a:t>Kırmızı ışığı neredeyse göremezler</a:t>
            </a:r>
          </a:p>
          <a:p>
            <a:r>
              <a:rPr lang="tr-TR" dirty="0" smtClean="0"/>
              <a:t>Koni azdır renk ayırımı yoktur.</a:t>
            </a:r>
          </a:p>
          <a:p>
            <a:r>
              <a:rPr lang="tr-TR" dirty="0" smtClean="0"/>
              <a:t>Aydınlık </a:t>
            </a:r>
            <a:r>
              <a:rPr lang="tr-TR" dirty="0"/>
              <a:t>ve </a:t>
            </a:r>
            <a:r>
              <a:rPr lang="tr-TR" dirty="0" smtClean="0"/>
              <a:t>karanlık fazlar </a:t>
            </a:r>
            <a:r>
              <a:rPr lang="tr-TR" dirty="0" err="1"/>
              <a:t>östrus</a:t>
            </a:r>
            <a:r>
              <a:rPr lang="tr-TR" dirty="0"/>
              <a:t> </a:t>
            </a:r>
            <a:r>
              <a:rPr lang="tr-TR" dirty="0" smtClean="0"/>
              <a:t>için önemlidir.</a:t>
            </a:r>
          </a:p>
          <a:p>
            <a:r>
              <a:rPr lang="tr-TR" dirty="0" smtClean="0"/>
              <a:t>12 </a:t>
            </a:r>
            <a:r>
              <a:rPr lang="tr-TR" dirty="0"/>
              <a:t>saat </a:t>
            </a:r>
            <a:r>
              <a:rPr lang="tr-TR" dirty="0" smtClean="0"/>
              <a:t>aydınlık/12 </a:t>
            </a:r>
            <a:r>
              <a:rPr lang="tr-TR" dirty="0"/>
              <a:t>saat </a:t>
            </a:r>
            <a:r>
              <a:rPr lang="tr-TR" dirty="0" smtClean="0"/>
              <a:t>karanlık. 20-30 </a:t>
            </a:r>
            <a:r>
              <a:rPr lang="tr-TR" dirty="0" err="1" smtClean="0"/>
              <a:t>lüx</a:t>
            </a:r>
            <a:r>
              <a:rPr lang="tr-TR" dirty="0" smtClean="0"/>
              <a:t> yoğunluk. </a:t>
            </a:r>
          </a:p>
        </p:txBody>
      </p:sp>
    </p:spTree>
    <p:extLst>
      <p:ext uri="{BB962C8B-B14F-4D97-AF65-F5344CB8AC3E}">
        <p14:creationId xmlns:p14="http://schemas.microsoft.com/office/powerpoint/2010/main" val="3292807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70512" cy="6858000"/>
          </a:xfrm>
        </p:spPr>
        <p:txBody>
          <a:bodyPr>
            <a:normAutofit/>
          </a:bodyPr>
          <a:lstStyle/>
          <a:p>
            <a:r>
              <a:rPr lang="tr-TR" b="1" dirty="0" smtClean="0"/>
              <a:t>Gürültü</a:t>
            </a:r>
          </a:p>
          <a:p>
            <a:r>
              <a:rPr lang="tr-TR" dirty="0" smtClean="0"/>
              <a:t>Performansı düşürür </a:t>
            </a:r>
          </a:p>
          <a:p>
            <a:r>
              <a:rPr lang="tr-TR" dirty="0" err="1" smtClean="0"/>
              <a:t>Max</a:t>
            </a:r>
            <a:r>
              <a:rPr lang="tr-TR" dirty="0" smtClean="0"/>
              <a:t> 50 desibel </a:t>
            </a:r>
          </a:p>
          <a:p>
            <a:r>
              <a:rPr lang="tr-TR" dirty="0" err="1" smtClean="0"/>
              <a:t>Ultrasonik</a:t>
            </a:r>
            <a:r>
              <a:rPr lang="tr-TR" dirty="0" smtClean="0"/>
              <a:t> ve yüksek frekans stres faktörü</a:t>
            </a:r>
          </a:p>
          <a:p>
            <a:r>
              <a:rPr lang="tr-TR" dirty="0" err="1" smtClean="0"/>
              <a:t>Odiyojenik</a:t>
            </a:r>
            <a:r>
              <a:rPr lang="tr-TR" dirty="0" smtClean="0"/>
              <a:t> stres ve nöbet görülebilir.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8332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81144" cy="6858000"/>
          </a:xfrm>
        </p:spPr>
        <p:txBody>
          <a:bodyPr>
            <a:normAutofit/>
          </a:bodyPr>
          <a:lstStyle/>
          <a:p>
            <a:r>
              <a:rPr lang="tr-TR" b="1" dirty="0"/>
              <a:t>Kafesler ve </a:t>
            </a:r>
            <a:r>
              <a:rPr lang="tr-TR" b="1" dirty="0" smtClean="0"/>
              <a:t>Altlık</a:t>
            </a:r>
          </a:p>
          <a:p>
            <a:r>
              <a:rPr lang="tr-TR" dirty="0" smtClean="0"/>
              <a:t>Şeffaf ve </a:t>
            </a:r>
            <a:r>
              <a:rPr lang="tr-TR" dirty="0"/>
              <a:t>sterilize </a:t>
            </a:r>
            <a:r>
              <a:rPr lang="tr-TR" dirty="0" smtClean="0"/>
              <a:t>edilebilir</a:t>
            </a:r>
          </a:p>
          <a:p>
            <a:r>
              <a:rPr lang="tr-TR" dirty="0" smtClean="0"/>
              <a:t>Haftada 1 suluk yemlik kafes dezenfeksiyonu ve altlık ve yataklık değişimi</a:t>
            </a:r>
          </a:p>
          <a:p>
            <a:endParaRPr lang="tr-TR" dirty="0" smtClean="0"/>
          </a:p>
          <a:p>
            <a:r>
              <a:rPr lang="tr-TR" dirty="0" smtClean="0"/>
              <a:t>Altlık nasıl olmalı?</a:t>
            </a:r>
          </a:p>
          <a:p>
            <a:r>
              <a:rPr lang="tr-TR" dirty="0" smtClean="0"/>
              <a:t>Nem çeken</a:t>
            </a:r>
          </a:p>
          <a:p>
            <a:r>
              <a:rPr lang="tr-TR" dirty="0" smtClean="0"/>
              <a:t>Toz üretmeyen</a:t>
            </a:r>
          </a:p>
          <a:p>
            <a:r>
              <a:rPr lang="tr-TR" dirty="0" smtClean="0"/>
              <a:t>Yumuşak </a:t>
            </a:r>
          </a:p>
          <a:p>
            <a:r>
              <a:rPr lang="tr-TR" dirty="0" smtClean="0"/>
              <a:t>Uygulaması kolay</a:t>
            </a:r>
          </a:p>
          <a:p>
            <a:r>
              <a:rPr lang="tr-TR" dirty="0" smtClean="0"/>
              <a:t>Ekonomik</a:t>
            </a:r>
          </a:p>
          <a:p>
            <a:r>
              <a:rPr lang="tr-TR" dirty="0" smtClean="0"/>
              <a:t>Talaş, kağıt, mısır koçanı 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3795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FARELERİN TUTULMASI (HANDLİNG-RESTRAİN)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/>
              <a:t>Nadiren ısırırlar (uygun tutulmazsa)</a:t>
            </a:r>
          </a:p>
          <a:p>
            <a:r>
              <a:rPr lang="tr-TR" dirty="0" smtClean="0"/>
              <a:t>Yavaş ve nazikçe tutulmalı </a:t>
            </a:r>
          </a:p>
          <a:p>
            <a:r>
              <a:rPr lang="tr-TR" dirty="0" smtClean="0"/>
              <a:t>Kuyruktan yakala</a:t>
            </a:r>
          </a:p>
          <a:p>
            <a:r>
              <a:rPr lang="tr-TR" dirty="0" smtClean="0"/>
              <a:t>Yukarı kaldır</a:t>
            </a:r>
          </a:p>
          <a:p>
            <a:r>
              <a:rPr lang="tr-TR" dirty="0" smtClean="0"/>
              <a:t>Baş ve işaret parmağı arasına 2/3 aşağı tarafı sıkıştır</a:t>
            </a:r>
          </a:p>
          <a:p>
            <a:r>
              <a:rPr lang="tr-TR" dirty="0" smtClean="0"/>
              <a:t>Diğer elle enseyi tut</a:t>
            </a:r>
          </a:p>
          <a:p>
            <a:r>
              <a:rPr lang="tr-TR" dirty="0" smtClean="0"/>
              <a:t>Çevir ve tek elle kavra</a:t>
            </a:r>
          </a:p>
          <a:p>
            <a:r>
              <a:rPr lang="tr-TR" dirty="0"/>
              <a:t>Deriyi çok sıkarsak: hava yolu kapanır: </a:t>
            </a:r>
            <a:r>
              <a:rPr lang="tr-TR" dirty="0" err="1"/>
              <a:t>siyanoz</a:t>
            </a:r>
            <a:r>
              <a:rPr lang="tr-TR" dirty="0"/>
              <a:t> </a:t>
            </a:r>
          </a:p>
          <a:p>
            <a:r>
              <a:rPr lang="tr-TR" dirty="0" err="1"/>
              <a:t>Monitörize</a:t>
            </a:r>
            <a:r>
              <a:rPr lang="tr-TR" dirty="0"/>
              <a:t> et: solunum sıklığı, kulak, burun ve ağız boşluğu </a:t>
            </a:r>
          </a:p>
          <a:p>
            <a:r>
              <a:rPr lang="tr-TR" dirty="0"/>
              <a:t>Bu belirtiler varsa hemen bırak ve </a:t>
            </a:r>
            <a:r>
              <a:rPr lang="tr-TR" dirty="0" err="1"/>
              <a:t>siyanoz</a:t>
            </a:r>
            <a:r>
              <a:rPr lang="tr-TR" dirty="0"/>
              <a:t> pembeleşinceye kadar bekle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8020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FARELERİN TAŞINMASI</a:t>
            </a:r>
          </a:p>
          <a:p>
            <a:r>
              <a:rPr lang="tr-TR" dirty="0" smtClean="0"/>
              <a:t>Kısa mesafe: kafes </a:t>
            </a:r>
            <a:r>
              <a:rPr lang="tr-TR" dirty="0"/>
              <a:t>veya kutu </a:t>
            </a:r>
          </a:p>
          <a:p>
            <a:r>
              <a:rPr lang="tr-TR" dirty="0" smtClean="0"/>
              <a:t>Uzun mesafe: plastik özel taşıyıcı, su geçirmez karton kutulu tel örgü kafes. </a:t>
            </a:r>
          </a:p>
          <a:p>
            <a:r>
              <a:rPr lang="tr-TR" dirty="0" smtClean="0"/>
              <a:t>Havalandırma penceresi şart</a:t>
            </a:r>
          </a:p>
          <a:p>
            <a:r>
              <a:rPr lang="tr-TR" dirty="0" smtClean="0"/>
              <a:t>12 saatten fazla süre için: yemlik ve suluk ve yataklık 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Yeni ortama geldi</a:t>
            </a:r>
          </a:p>
          <a:p>
            <a:r>
              <a:rPr lang="tr-TR" dirty="0" smtClean="0"/>
              <a:t>3-7 gün adaptasyon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2525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29295" y="2605714"/>
            <a:ext cx="10160000" cy="1143000"/>
          </a:xfrm>
        </p:spPr>
        <p:txBody>
          <a:bodyPr/>
          <a:lstStyle/>
          <a:p>
            <a:pPr algn="ctr"/>
            <a:r>
              <a:rPr lang="tr-TR" sz="7200" b="1" dirty="0" smtClean="0"/>
              <a:t>SIÇAN (RAT)</a:t>
            </a:r>
            <a:endParaRPr lang="tr-TR" sz="7200" b="1" dirty="0"/>
          </a:p>
        </p:txBody>
      </p:sp>
    </p:spTree>
    <p:extLst>
      <p:ext uri="{BB962C8B-B14F-4D97-AF65-F5344CB8AC3E}">
        <p14:creationId xmlns:p14="http://schemas.microsoft.com/office/powerpoint/2010/main" val="3291655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58474"/>
            <a:ext cx="4288666" cy="441101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RAT (SIÇAN)</a:t>
            </a:r>
          </a:p>
          <a:p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</a:rPr>
              <a:t>Rattus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50000"/>
                  </a:schemeClr>
                </a:solidFill>
              </a:rPr>
              <a:t>norvegicus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tr-TR" dirty="0" smtClean="0"/>
              <a:t>Kahverengi</a:t>
            </a:r>
          </a:p>
          <a:p>
            <a:r>
              <a:rPr lang="tr-TR" dirty="0" smtClean="0"/>
              <a:t>Kuyruğu kısa</a:t>
            </a:r>
          </a:p>
          <a:p>
            <a:r>
              <a:rPr lang="tr-TR" dirty="0" smtClean="0"/>
              <a:t>Kulakları ince ve uzun</a:t>
            </a:r>
          </a:p>
          <a:p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7545032" y="1957588"/>
            <a:ext cx="3810001" cy="4411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</a:rPr>
              <a:t>Rattus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</a:rPr>
              <a:t>rattus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</a:rPr>
              <a:t>Avurpa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 sıçanı) </a:t>
            </a:r>
          </a:p>
          <a:p>
            <a:r>
              <a:rPr lang="tr-TR" dirty="0" smtClean="0"/>
              <a:t>Koyu kahve-siyah</a:t>
            </a:r>
          </a:p>
          <a:p>
            <a:r>
              <a:rPr lang="tr-TR" dirty="0" smtClean="0"/>
              <a:t>Daha hafif </a:t>
            </a:r>
            <a:r>
              <a:rPr lang="tr-TR" dirty="0" err="1" smtClean="0"/>
              <a:t>c.a</a:t>
            </a:r>
            <a:r>
              <a:rPr lang="tr-TR" dirty="0" smtClean="0"/>
              <a:t> </a:t>
            </a:r>
          </a:p>
          <a:p>
            <a:endParaRPr lang="tr-TR" dirty="0" smtClean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607190" y="2109989"/>
            <a:ext cx="4288666" cy="4411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dirty="0"/>
              <a:t>&gt;130 tür</a:t>
            </a:r>
          </a:p>
          <a:p>
            <a:r>
              <a:rPr lang="tr-TR" dirty="0" err="1"/>
              <a:t>Diploid</a:t>
            </a:r>
            <a:r>
              <a:rPr lang="tr-TR" dirty="0"/>
              <a:t>: 42</a:t>
            </a:r>
          </a:p>
          <a:p>
            <a:r>
              <a:rPr lang="tr-TR" dirty="0" smtClean="0"/>
              <a:t>Omnivor</a:t>
            </a:r>
          </a:p>
          <a:p>
            <a:r>
              <a:rPr lang="tr-TR" dirty="0" smtClean="0"/>
              <a:t>Gece beslenir-gündüz sindirirler</a:t>
            </a:r>
          </a:p>
          <a:p>
            <a:r>
              <a:rPr lang="tr-TR" dirty="0" smtClean="0"/>
              <a:t>Anatomi fareye benzer</a:t>
            </a:r>
          </a:p>
          <a:p>
            <a:r>
              <a:rPr lang="tr-TR" dirty="0" smtClean="0"/>
              <a:t>Mavi-yeşili görür kırmızıyı göremez</a:t>
            </a:r>
          </a:p>
          <a:p>
            <a:r>
              <a:rPr lang="tr-TR" dirty="0" smtClean="0"/>
              <a:t>Kuyruk ve pençede </a:t>
            </a:r>
            <a:r>
              <a:rPr lang="tr-TR" dirty="0" err="1" smtClean="0"/>
              <a:t>algaçlar</a:t>
            </a:r>
            <a:r>
              <a:rPr lang="tr-TR" dirty="0" smtClean="0"/>
              <a:t> var</a:t>
            </a:r>
          </a:p>
          <a:p>
            <a:r>
              <a:rPr lang="tr-TR" dirty="0" smtClean="0"/>
              <a:t>Kuyruk denge ve </a:t>
            </a:r>
            <a:r>
              <a:rPr lang="tr-TR" dirty="0" err="1" smtClean="0"/>
              <a:t>termoregülasyonda</a:t>
            </a:r>
            <a:r>
              <a:rPr lang="tr-TR" dirty="0" smtClean="0"/>
              <a:t> görevli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66799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Adaptasyon gücü yüksektir.</a:t>
            </a:r>
          </a:p>
          <a:p>
            <a:r>
              <a:rPr lang="tr-TR" sz="2800" dirty="0" smtClean="0"/>
              <a:t>Işık: 12A/12K  damızlıkta: 16A/8K      min.400 </a:t>
            </a:r>
            <a:r>
              <a:rPr lang="tr-TR" sz="2800" dirty="0" err="1" smtClean="0"/>
              <a:t>lux</a:t>
            </a:r>
            <a:r>
              <a:rPr lang="tr-TR" sz="2800" dirty="0" smtClean="0"/>
              <a:t>       albino </a:t>
            </a:r>
            <a:r>
              <a:rPr lang="tr-TR" sz="2800" dirty="0" err="1" smtClean="0"/>
              <a:t>max</a:t>
            </a:r>
            <a:r>
              <a:rPr lang="tr-TR" sz="2800" dirty="0" smtClean="0"/>
              <a:t> 60 </a:t>
            </a:r>
            <a:r>
              <a:rPr lang="tr-TR" sz="2800" dirty="0" err="1" smtClean="0"/>
              <a:t>lux</a:t>
            </a:r>
            <a:r>
              <a:rPr lang="tr-TR" sz="2800" dirty="0" smtClean="0"/>
              <a:t> (körlük sınırı) </a:t>
            </a:r>
            <a:r>
              <a:rPr lang="tr-TR" sz="2800" dirty="0" err="1" smtClean="0"/>
              <a:t>opt</a:t>
            </a:r>
            <a:r>
              <a:rPr lang="tr-TR" sz="2800" dirty="0" smtClean="0"/>
              <a:t>: 25lux</a:t>
            </a:r>
          </a:p>
          <a:p>
            <a:r>
              <a:rPr lang="tr-TR" sz="2800" dirty="0" smtClean="0"/>
              <a:t>İklim: 18-26 </a:t>
            </a:r>
            <a:r>
              <a:rPr lang="tr-TR" sz="2800" baseline="30000" dirty="0" smtClean="0"/>
              <a:t>o</a:t>
            </a:r>
            <a:r>
              <a:rPr lang="tr-TR" sz="2800" dirty="0" smtClean="0"/>
              <a:t>C  %45 - 55 nem</a:t>
            </a:r>
          </a:p>
          <a:p>
            <a:r>
              <a:rPr lang="tr-TR" sz="2800" dirty="0" smtClean="0"/>
              <a:t>Nabız: 310-500/</a:t>
            </a:r>
            <a:r>
              <a:rPr lang="tr-TR" sz="2800" dirty="0" err="1" smtClean="0"/>
              <a:t>min</a:t>
            </a:r>
            <a:endParaRPr lang="tr-TR" sz="2800" dirty="0" smtClean="0"/>
          </a:p>
          <a:p>
            <a:r>
              <a:rPr lang="tr-TR" sz="2800" dirty="0" smtClean="0"/>
              <a:t>Doğum </a:t>
            </a:r>
            <a:r>
              <a:rPr lang="tr-TR" sz="2800" dirty="0" err="1" smtClean="0"/>
              <a:t>ağırılığı</a:t>
            </a:r>
            <a:r>
              <a:rPr lang="tr-TR" sz="2800" dirty="0" smtClean="0"/>
              <a:t>: 5-10 g</a:t>
            </a:r>
          </a:p>
          <a:p>
            <a:r>
              <a:rPr lang="tr-TR" sz="2800" dirty="0" smtClean="0"/>
              <a:t>Dişi: 250-300 g </a:t>
            </a:r>
            <a:r>
              <a:rPr lang="tr-TR" sz="2800" dirty="0" err="1" smtClean="0"/>
              <a:t>c.a</a:t>
            </a:r>
            <a:r>
              <a:rPr lang="tr-TR" sz="2800" dirty="0" smtClean="0"/>
              <a:t>   Erkek: 300-500 g </a:t>
            </a:r>
            <a:r>
              <a:rPr lang="tr-TR" sz="2800" dirty="0" err="1" smtClean="0"/>
              <a:t>c.a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Yaşam süresi: 2.-3 yıl</a:t>
            </a:r>
          </a:p>
          <a:p>
            <a:r>
              <a:rPr lang="tr-TR" sz="2800" dirty="0" smtClean="0"/>
              <a:t>Diyet: 5-6 g/100g </a:t>
            </a:r>
            <a:r>
              <a:rPr lang="tr-TR" sz="2800" dirty="0" err="1" smtClean="0"/>
              <a:t>c.a</a:t>
            </a:r>
            <a:r>
              <a:rPr lang="tr-TR" sz="2800" dirty="0" smtClean="0"/>
              <a:t>/gün (</a:t>
            </a:r>
            <a:r>
              <a:rPr lang="tr-TR" sz="2800" i="1" dirty="0" smtClean="0"/>
              <a:t>ad-</a:t>
            </a:r>
            <a:r>
              <a:rPr lang="tr-TR" sz="2800" i="1" dirty="0" err="1" smtClean="0"/>
              <a:t>libitum</a:t>
            </a:r>
            <a:r>
              <a:rPr lang="tr-TR" sz="2800" dirty="0" smtClean="0"/>
              <a:t>) veya 15-20g/gün</a:t>
            </a:r>
          </a:p>
          <a:p>
            <a:r>
              <a:rPr lang="tr-TR" sz="2800" dirty="0" smtClean="0"/>
              <a:t>Su: 10-12 ml/100 g </a:t>
            </a:r>
            <a:r>
              <a:rPr lang="tr-TR" sz="2800" dirty="0" err="1" smtClean="0"/>
              <a:t>c.a</a:t>
            </a:r>
            <a:r>
              <a:rPr lang="tr-TR" sz="2800" dirty="0" smtClean="0"/>
              <a:t>/gün</a:t>
            </a:r>
          </a:p>
          <a:p>
            <a:r>
              <a:rPr lang="tr-TR" sz="2800" dirty="0" err="1" smtClean="0"/>
              <a:t>Gastrointestinal</a:t>
            </a:r>
            <a:r>
              <a:rPr lang="tr-TR" sz="2800" dirty="0" smtClean="0"/>
              <a:t> pasaj: 12-24 saat</a:t>
            </a:r>
          </a:p>
          <a:p>
            <a:r>
              <a:rPr lang="tr-TR" sz="2800" dirty="0" err="1" smtClean="0"/>
              <a:t>Sexing</a:t>
            </a:r>
            <a:r>
              <a:rPr lang="tr-TR" sz="2800" dirty="0" smtClean="0"/>
              <a:t>: farelerde olduğu gibi</a:t>
            </a:r>
          </a:p>
          <a:p>
            <a:r>
              <a:rPr lang="tr-TR" sz="2800" dirty="0" smtClean="0"/>
              <a:t>Yetiştirme: Monogami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9137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534" y="0"/>
            <a:ext cx="10572466" cy="68580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Neden Laboratuvar Hayvanı Kullanılmalı?</a:t>
            </a:r>
          </a:p>
          <a:p>
            <a:pPr marL="0" indent="0">
              <a:buNone/>
            </a:pPr>
            <a:r>
              <a:rPr lang="tr-TR" sz="3200" dirty="0" smtClean="0"/>
              <a:t>Hastalık </a:t>
            </a:r>
            <a:r>
              <a:rPr lang="tr-TR" sz="3200" dirty="0"/>
              <a:t>teşhisindeki doğruluk</a:t>
            </a:r>
          </a:p>
          <a:p>
            <a:pPr marL="0" indent="0">
              <a:buNone/>
            </a:pPr>
            <a:r>
              <a:rPr lang="tr-TR" sz="3200" dirty="0"/>
              <a:t>Tedavide hücre-doku-organ-sistem </a:t>
            </a:r>
            <a:r>
              <a:rPr lang="tr-TR" sz="3200" dirty="0" smtClean="0"/>
              <a:t>ilişkisi (</a:t>
            </a:r>
            <a:r>
              <a:rPr lang="tr-TR" sz="3200" i="1" dirty="0" smtClean="0"/>
              <a:t>in-</a:t>
            </a:r>
            <a:r>
              <a:rPr lang="tr-TR" sz="3200" i="1" dirty="0" err="1" smtClean="0"/>
              <a:t>vivo</a:t>
            </a:r>
            <a:r>
              <a:rPr lang="tr-TR" sz="3200" i="1" dirty="0" smtClean="0"/>
              <a:t>, in-</a:t>
            </a:r>
            <a:r>
              <a:rPr lang="tr-TR" sz="3200" i="1" dirty="0" err="1" smtClean="0"/>
              <a:t>vitro</a:t>
            </a:r>
            <a:r>
              <a:rPr lang="tr-TR" sz="3200" dirty="0" smtClean="0"/>
              <a:t>)</a:t>
            </a:r>
          </a:p>
          <a:p>
            <a:pPr marL="0" indent="0">
              <a:buNone/>
            </a:pPr>
            <a:r>
              <a:rPr lang="tr-TR" sz="3200" dirty="0" smtClean="0"/>
              <a:t>En doğru model olabilmeleri</a:t>
            </a:r>
            <a:endParaRPr lang="tr-TR" sz="3200" dirty="0"/>
          </a:p>
          <a:p>
            <a:pPr marL="0" indent="0">
              <a:buNone/>
            </a:pPr>
            <a:r>
              <a:rPr lang="tr-TR" sz="2400" dirty="0" smtClean="0"/>
              <a:t>                                               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                                               </a:t>
            </a: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                                             </a:t>
            </a:r>
          </a:p>
          <a:p>
            <a:pPr marL="0" indent="0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                                           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0995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9144001" cy="6858000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sz="3200" dirty="0" smtClean="0"/>
              <a:t>Seksüel </a:t>
            </a:r>
            <a:r>
              <a:rPr lang="tr-TR" sz="3200" dirty="0"/>
              <a:t>olgunluk: </a:t>
            </a:r>
            <a:r>
              <a:rPr lang="tr-TR" sz="3200" dirty="0" smtClean="0"/>
              <a:t>1 ay ancak </a:t>
            </a:r>
          </a:p>
          <a:p>
            <a:r>
              <a:rPr lang="tr-TR" sz="3200" dirty="0" err="1" smtClean="0"/>
              <a:t>coitus</a:t>
            </a:r>
            <a:r>
              <a:rPr lang="tr-TR" sz="3200" dirty="0" smtClean="0"/>
              <a:t> </a:t>
            </a:r>
            <a:r>
              <a:rPr lang="tr-TR" sz="3200" dirty="0"/>
              <a:t>için uygun: </a:t>
            </a:r>
            <a:r>
              <a:rPr lang="tr-TR" sz="3200" dirty="0" smtClean="0"/>
              <a:t>dişi 80, erkek 60-90 gün </a:t>
            </a:r>
            <a:endParaRPr lang="tr-TR" sz="3200" dirty="0"/>
          </a:p>
          <a:p>
            <a:r>
              <a:rPr lang="tr-TR" sz="3200" dirty="0" err="1"/>
              <a:t>Östrus</a:t>
            </a:r>
            <a:r>
              <a:rPr lang="tr-TR" sz="3200" dirty="0"/>
              <a:t>: 4-5 </a:t>
            </a:r>
            <a:r>
              <a:rPr lang="tr-TR" sz="3200" dirty="0" smtClean="0"/>
              <a:t>gün kızgınlık 9-20 saat sürer</a:t>
            </a:r>
            <a:endParaRPr lang="tr-TR" sz="3200" dirty="0"/>
          </a:p>
          <a:p>
            <a:r>
              <a:rPr lang="tr-TR" sz="3200" dirty="0" err="1"/>
              <a:t>Vaginal</a:t>
            </a:r>
            <a:r>
              <a:rPr lang="tr-TR" sz="3200" dirty="0"/>
              <a:t> kapak </a:t>
            </a:r>
            <a:r>
              <a:rPr lang="tr-TR" sz="3200" dirty="0" smtClean="0"/>
              <a:t>28-60. </a:t>
            </a:r>
            <a:r>
              <a:rPr lang="tr-TR" sz="3200" dirty="0"/>
              <a:t>günde açılır </a:t>
            </a:r>
            <a:r>
              <a:rPr lang="tr-TR" sz="3200" dirty="0" smtClean="0"/>
              <a:t>ancak ilk </a:t>
            </a:r>
            <a:r>
              <a:rPr lang="tr-TR" sz="3200" dirty="0" err="1"/>
              <a:t>coitus</a:t>
            </a:r>
            <a:r>
              <a:rPr lang="tr-TR" sz="3200" dirty="0"/>
              <a:t> için yine de beklemek gerekir.</a:t>
            </a:r>
          </a:p>
          <a:p>
            <a:endParaRPr lang="tr-TR" sz="3200" dirty="0" smtClean="0"/>
          </a:p>
          <a:p>
            <a:r>
              <a:rPr lang="tr-TR" sz="3200" dirty="0" smtClean="0"/>
              <a:t>Kızgın dişi, erkeği görünce hoplar ve ona </a:t>
            </a:r>
            <a:r>
              <a:rPr lang="tr-TR" sz="3200" dirty="0"/>
              <a:t>doğru </a:t>
            </a:r>
            <a:r>
              <a:rPr lang="tr-TR" sz="3200" dirty="0" smtClean="0"/>
              <a:t>yaklaşır.</a:t>
            </a:r>
            <a:endParaRPr lang="tr-TR" sz="3200" dirty="0"/>
          </a:p>
          <a:p>
            <a:r>
              <a:rPr lang="tr-TR" sz="3200" dirty="0"/>
              <a:t>Önce dominant erkekle  çiftleşirler.</a:t>
            </a:r>
          </a:p>
          <a:p>
            <a:r>
              <a:rPr lang="tr-TR" sz="3200" dirty="0"/>
              <a:t>Genelde çiftleşme geceleri şekillenir. </a:t>
            </a:r>
          </a:p>
          <a:p>
            <a:r>
              <a:rPr lang="tr-TR" sz="3200" dirty="0" err="1"/>
              <a:t>Coitus</a:t>
            </a:r>
            <a:r>
              <a:rPr lang="tr-TR" sz="3200" dirty="0"/>
              <a:t> 10 </a:t>
            </a:r>
            <a:r>
              <a:rPr lang="tr-TR" sz="3200" dirty="0" err="1"/>
              <a:t>dak</a:t>
            </a:r>
            <a:r>
              <a:rPr lang="tr-TR" sz="3200" dirty="0"/>
              <a:t> arayla 2-3 kez olmalı</a:t>
            </a:r>
            <a:r>
              <a:rPr lang="tr-TR" sz="3200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COİTUS VİDEO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1445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6719777" cy="6858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15</a:t>
            </a:r>
            <a:r>
              <a:rPr lang="tr-TR" sz="2800" dirty="0"/>
              <a:t>. gün yavrular hissedilir.</a:t>
            </a:r>
          </a:p>
          <a:p>
            <a:r>
              <a:rPr lang="tr-TR" sz="2800" dirty="0"/>
              <a:t>Doğumdan 1 gün önce yuva tamamlanır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Gebelik: </a:t>
            </a:r>
            <a:r>
              <a:rPr lang="tr-TR" sz="2800" dirty="0" smtClean="0"/>
              <a:t>19-23 </a:t>
            </a:r>
            <a:r>
              <a:rPr lang="tr-TR" sz="2800" dirty="0"/>
              <a:t>gün</a:t>
            </a:r>
          </a:p>
          <a:p>
            <a:r>
              <a:rPr lang="tr-TR" sz="2800" dirty="0"/>
              <a:t>Doğum: gece </a:t>
            </a:r>
            <a:r>
              <a:rPr lang="tr-TR" sz="2800" dirty="0" smtClean="0"/>
              <a:t>olur, </a:t>
            </a:r>
            <a:r>
              <a:rPr lang="tr-TR" sz="2800" dirty="0"/>
              <a:t>hasta-ölü yavrular yenir.</a:t>
            </a:r>
          </a:p>
          <a:p>
            <a:r>
              <a:rPr lang="tr-TR" sz="2800" dirty="0"/>
              <a:t>Yavrulama: 3-6 haftalık aralarla </a:t>
            </a:r>
            <a:r>
              <a:rPr lang="tr-TR" sz="2800" dirty="0" smtClean="0"/>
              <a:t>6-13 yavru doğar, 10-12 </a:t>
            </a:r>
            <a:r>
              <a:rPr lang="tr-TR" sz="2800" dirty="0"/>
              <a:t>doğum/yıl</a:t>
            </a:r>
          </a:p>
          <a:p>
            <a:r>
              <a:rPr lang="tr-TR" sz="2800" dirty="0" err="1"/>
              <a:t>Max</a:t>
            </a:r>
            <a:r>
              <a:rPr lang="tr-TR" sz="2800" dirty="0"/>
              <a:t> yavru sayısı: 4. </a:t>
            </a:r>
            <a:r>
              <a:rPr lang="tr-TR" sz="2800" dirty="0" smtClean="0"/>
              <a:t>ve </a:t>
            </a:r>
            <a:r>
              <a:rPr lang="tr-TR" sz="2800" dirty="0"/>
              <a:t>6. </a:t>
            </a:r>
            <a:r>
              <a:rPr lang="tr-TR" sz="2800" dirty="0" smtClean="0"/>
              <a:t>doğum aralığındadır.</a:t>
            </a:r>
            <a:endParaRPr lang="tr-TR" sz="2800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01704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68222" cy="6858000"/>
          </a:xfrm>
        </p:spPr>
        <p:txBody>
          <a:bodyPr/>
          <a:lstStyle/>
          <a:p>
            <a:r>
              <a:rPr lang="tr-TR" dirty="0"/>
              <a:t>Anne yavruları bir arada tutar beslenmek ve dinlenmek için yuvadan arada bir ayrılır.</a:t>
            </a:r>
          </a:p>
          <a:p>
            <a:r>
              <a:rPr lang="tr-TR" dirty="0"/>
              <a:t> Anne bakımı mecburi</a:t>
            </a:r>
          </a:p>
          <a:p>
            <a:r>
              <a:rPr lang="tr-TR" dirty="0"/>
              <a:t>Yavru göz açılması: </a:t>
            </a:r>
            <a:r>
              <a:rPr lang="tr-TR" dirty="0" smtClean="0"/>
              <a:t>12-15 gün</a:t>
            </a:r>
            <a:endParaRPr lang="tr-TR" dirty="0"/>
          </a:p>
          <a:p>
            <a:r>
              <a:rPr lang="tr-TR" dirty="0"/>
              <a:t>Kulak açılması: </a:t>
            </a:r>
            <a:r>
              <a:rPr lang="tr-TR" dirty="0" smtClean="0"/>
              <a:t>3-4 gün</a:t>
            </a:r>
            <a:endParaRPr lang="tr-TR" dirty="0"/>
          </a:p>
          <a:p>
            <a:r>
              <a:rPr lang="tr-TR" dirty="0"/>
              <a:t>Sütten kesim: 21 gün 45 g </a:t>
            </a:r>
            <a:r>
              <a:rPr lang="tr-TR" dirty="0" err="1"/>
              <a:t>c.a</a:t>
            </a:r>
            <a:r>
              <a:rPr lang="tr-TR" dirty="0"/>
              <a:t> (karınlarında bej renk</a:t>
            </a:r>
            <a:r>
              <a:rPr lang="tr-TR" dirty="0" smtClean="0"/>
              <a:t>) ancak 45 gün süt emmesi uygundur.</a:t>
            </a:r>
            <a:endParaRPr lang="tr-TR" dirty="0"/>
          </a:p>
          <a:p>
            <a:r>
              <a:rPr lang="tr-TR" dirty="0"/>
              <a:t>Süt verimi: 3-20 ml/gün</a:t>
            </a:r>
          </a:p>
          <a:p>
            <a:endParaRPr lang="tr-TR" dirty="0" smtClean="0"/>
          </a:p>
          <a:p>
            <a:r>
              <a:rPr lang="tr-TR" dirty="0" smtClean="0"/>
              <a:t>4-8 </a:t>
            </a:r>
            <a:r>
              <a:rPr lang="tr-TR" dirty="0"/>
              <a:t>haftalık yaşta 7-8 yavru bir arada </a:t>
            </a:r>
            <a:r>
              <a:rPr lang="tr-TR" dirty="0" smtClean="0"/>
              <a:t>olmalı (kardeş tercihen)</a:t>
            </a:r>
          </a:p>
          <a:p>
            <a:r>
              <a:rPr lang="tr-TR" dirty="0" smtClean="0"/>
              <a:t>Gruplar karıştırılmamalıdır.</a:t>
            </a:r>
          </a:p>
          <a:p>
            <a:r>
              <a:rPr lang="tr-TR" dirty="0" smtClean="0"/>
              <a:t>Annelik </a:t>
            </a:r>
            <a:r>
              <a:rPr lang="tr-TR" dirty="0"/>
              <a:t>içgüdüsü kafes düzeninden anlaşılır</a:t>
            </a:r>
          </a:p>
          <a:p>
            <a:r>
              <a:rPr lang="tr-TR" dirty="0" err="1"/>
              <a:t>Laktasyon</a:t>
            </a:r>
            <a:r>
              <a:rPr lang="tr-TR" dirty="0"/>
              <a:t> döneminde rahatsız edilmemeli</a:t>
            </a:r>
          </a:p>
          <a:p>
            <a:r>
              <a:rPr lang="tr-TR" dirty="0"/>
              <a:t>Yavrular için kalabalık sürü yapılması avantajlıdır.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9533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959243"/>
              </p:ext>
            </p:extLst>
          </p:nvPr>
        </p:nvGraphicFramePr>
        <p:xfrm>
          <a:off x="1339403" y="1236372"/>
          <a:ext cx="7972022" cy="4687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4337"/>
                <a:gridCol w="3698917"/>
                <a:gridCol w="1958768"/>
              </a:tblGrid>
              <a:tr h="781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Canlı ağırlık (g)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Fare başına taban alanı (cm</a:t>
                      </a:r>
                      <a:r>
                        <a:rPr lang="tr-TR" sz="1800" baseline="30000">
                          <a:effectLst/>
                        </a:rPr>
                        <a:t>2</a:t>
                      </a:r>
                      <a:r>
                        <a:rPr lang="tr-TR" sz="1800">
                          <a:effectLst/>
                        </a:rPr>
                        <a:t>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Yükseklik (cm)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Tek yaşayan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350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1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Üretimdeki hayvan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800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1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Gruptaki hayvanlar &lt;100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109.67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100-200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148.37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200-300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187.08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17.78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300-400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258.04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17.78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400-500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387.06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17.78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0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500&lt;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451.57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17.78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67537" y="494952"/>
            <a:ext cx="92348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Sıçanlar için gerekli olan kafeslerin hayvanın canlı ağırlığına göre minimum taban alan ve yükseklik değerleri.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Liu</a:t>
            </a:r>
            <a:r>
              <a:rPr kumimoji="0" lang="tr-TR" altLang="tr-T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Fan (2018)</a:t>
            </a:r>
            <a:r>
              <a:rPr kumimoji="0" lang="tr-TR" altLang="tr-T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tr-TR" altLang="tr-T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 derlenmiştir.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134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/>
          <a:lstStyle/>
          <a:p>
            <a:r>
              <a:rPr lang="tr-TR" b="1" u="sng" dirty="0" smtClean="0"/>
              <a:t>Anormal Davranışlar</a:t>
            </a:r>
            <a:r>
              <a:rPr lang="tr-TR" dirty="0" smtClean="0"/>
              <a:t>:</a:t>
            </a:r>
          </a:p>
          <a:p>
            <a:r>
              <a:rPr lang="tr-TR" dirty="0" smtClean="0"/>
              <a:t>Sakinlik, isteksizlik, aşırı tepki, kavga, </a:t>
            </a:r>
            <a:r>
              <a:rPr lang="tr-TR" dirty="0" err="1" smtClean="0"/>
              <a:t>barbering</a:t>
            </a:r>
            <a:r>
              <a:rPr lang="tr-TR" dirty="0" smtClean="0"/>
              <a:t>, yavru öldürme.</a:t>
            </a:r>
          </a:p>
          <a:p>
            <a:r>
              <a:rPr lang="tr-TR" dirty="0" smtClean="0"/>
              <a:t>Olası nedenler: personel hataları (sık altlık </a:t>
            </a:r>
            <a:r>
              <a:rPr lang="tr-TR" dirty="0" err="1" smtClean="0"/>
              <a:t>değişitirme</a:t>
            </a:r>
            <a:r>
              <a:rPr lang="tr-TR" dirty="0" smtClean="0"/>
              <a:t>, yavrularla temas, stres oluşturabilecek her türlü faktör).</a:t>
            </a:r>
          </a:p>
          <a:p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59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Kobay (</a:t>
            </a:r>
            <a:r>
              <a:rPr lang="tr-TR" b="1" dirty="0" err="1" smtClean="0">
                <a:solidFill>
                  <a:srgbClr val="FF0000"/>
                </a:solidFill>
              </a:rPr>
              <a:t>Guinea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pig</a:t>
            </a:r>
            <a:r>
              <a:rPr lang="tr-TR" b="1" dirty="0" smtClean="0">
                <a:solidFill>
                  <a:srgbClr val="FF0000"/>
                </a:solidFill>
              </a:rPr>
              <a:t>)</a:t>
            </a:r>
            <a:r>
              <a:rPr lang="tr-TR" b="1" dirty="0">
                <a:solidFill>
                  <a:srgbClr val="FF0000"/>
                </a:solidFill>
                <a:latin typeface="Arial"/>
              </a:rPr>
              <a:t> (</a:t>
            </a:r>
            <a:r>
              <a:rPr lang="tr-TR" b="1" i="1" dirty="0" err="1">
                <a:solidFill>
                  <a:srgbClr val="FF0000"/>
                </a:solidFill>
                <a:latin typeface="Arial"/>
              </a:rPr>
              <a:t>Cavia</a:t>
            </a:r>
            <a:r>
              <a:rPr lang="tr-TR" b="1" i="1" dirty="0">
                <a:solidFill>
                  <a:srgbClr val="FF0000"/>
                </a:solidFill>
                <a:latin typeface="Arial"/>
              </a:rPr>
              <a:t> </a:t>
            </a:r>
            <a:r>
              <a:rPr lang="tr-TR" b="1" i="1" dirty="0" err="1" smtClean="0">
                <a:solidFill>
                  <a:srgbClr val="FF0000"/>
                </a:solidFill>
                <a:latin typeface="Arial"/>
              </a:rPr>
              <a:t>porcellus</a:t>
            </a:r>
            <a:r>
              <a:rPr lang="tr-TR" b="1" i="1" dirty="0" smtClean="0">
                <a:solidFill>
                  <a:srgbClr val="FF0000"/>
                </a:solidFill>
                <a:latin typeface="Arial"/>
              </a:rPr>
              <a:t>)</a:t>
            </a:r>
          </a:p>
          <a:p>
            <a:endParaRPr lang="tr-TR" i="1" dirty="0" smtClean="0">
              <a:solidFill>
                <a:srgbClr val="252525"/>
              </a:solidFill>
              <a:latin typeface="Arial"/>
            </a:endParaRPr>
          </a:p>
          <a:p>
            <a:r>
              <a:rPr lang="tr-TR" dirty="0"/>
              <a:t>Şube </a:t>
            </a:r>
            <a:r>
              <a:rPr lang="tr-TR" dirty="0" err="1"/>
              <a:t>Chordata</a:t>
            </a:r>
            <a:endParaRPr lang="tr-TR" dirty="0"/>
          </a:p>
          <a:p>
            <a:r>
              <a:rPr lang="tr-TR" dirty="0"/>
              <a:t>Alt şube </a:t>
            </a:r>
            <a:r>
              <a:rPr lang="tr-TR" dirty="0" err="1"/>
              <a:t>Vertebrata</a:t>
            </a:r>
            <a:r>
              <a:rPr lang="tr-TR" dirty="0"/>
              <a:t>  </a:t>
            </a:r>
          </a:p>
          <a:p>
            <a:r>
              <a:rPr lang="tr-TR" dirty="0"/>
              <a:t>Sınıf </a:t>
            </a:r>
            <a:r>
              <a:rPr lang="tr-TR" dirty="0" err="1"/>
              <a:t>Mammalia</a:t>
            </a:r>
            <a:r>
              <a:rPr lang="tr-TR" dirty="0"/>
              <a:t> </a:t>
            </a:r>
          </a:p>
          <a:p>
            <a:r>
              <a:rPr lang="tr-TR" dirty="0"/>
              <a:t>Takım </a:t>
            </a:r>
            <a:r>
              <a:rPr lang="tr-TR" dirty="0" err="1"/>
              <a:t>Rodentia</a:t>
            </a:r>
            <a:endParaRPr lang="tr-TR" dirty="0"/>
          </a:p>
          <a:p>
            <a:r>
              <a:rPr lang="tr-TR" dirty="0"/>
              <a:t>Alt takım </a:t>
            </a:r>
            <a:r>
              <a:rPr lang="tr-TR" dirty="0" err="1"/>
              <a:t>Caviomorpha</a:t>
            </a:r>
            <a:r>
              <a:rPr lang="tr-TR" dirty="0"/>
              <a:t> </a:t>
            </a:r>
          </a:p>
          <a:p>
            <a:r>
              <a:rPr lang="tr-TR" dirty="0"/>
              <a:t>Familya </a:t>
            </a:r>
            <a:r>
              <a:rPr lang="tr-TR" dirty="0" err="1"/>
              <a:t>Caviidae</a:t>
            </a:r>
            <a:r>
              <a:rPr lang="tr-TR" dirty="0"/>
              <a:t> </a:t>
            </a:r>
          </a:p>
          <a:p>
            <a:r>
              <a:rPr lang="tr-TR" dirty="0"/>
              <a:t>Tür </a:t>
            </a:r>
            <a:r>
              <a:rPr lang="tr-TR" dirty="0" err="1"/>
              <a:t>Cavia</a:t>
            </a:r>
            <a:r>
              <a:rPr lang="tr-TR" dirty="0"/>
              <a:t> </a:t>
            </a:r>
          </a:p>
          <a:p>
            <a:r>
              <a:rPr lang="tr-TR" dirty="0" err="1"/>
              <a:t>Diploid</a:t>
            </a:r>
            <a:r>
              <a:rPr lang="tr-TR" dirty="0"/>
              <a:t> kromozom sayısı 64</a:t>
            </a:r>
          </a:p>
          <a:p>
            <a:endParaRPr lang="tr-TR" dirty="0" smtClean="0"/>
          </a:p>
          <a:p>
            <a:r>
              <a:rPr lang="tr-TR" dirty="0" err="1" smtClean="0"/>
              <a:t>Herbivor</a:t>
            </a:r>
            <a:endParaRPr lang="tr-TR" dirty="0"/>
          </a:p>
          <a:p>
            <a:r>
              <a:rPr lang="tr-TR" dirty="0" smtClean="0"/>
              <a:t>                                                                                                     </a:t>
            </a:r>
          </a:p>
          <a:p>
            <a:r>
              <a:rPr lang="tr-TR" dirty="0" smtClean="0"/>
              <a:t>                                                                                                                İngiliz</a:t>
            </a:r>
          </a:p>
          <a:p>
            <a:pPr marL="114300" indent="0">
              <a:buNone/>
            </a:pPr>
            <a:r>
              <a:rPr lang="tr-TR" dirty="0" smtClean="0"/>
              <a:t>Farklı kıl yapıları (kısa </a:t>
            </a:r>
            <a:r>
              <a:rPr lang="tr-TR" dirty="0"/>
              <a:t>ve </a:t>
            </a:r>
            <a:r>
              <a:rPr lang="tr-TR" dirty="0" smtClean="0"/>
              <a:t>sert </a:t>
            </a:r>
            <a:r>
              <a:rPr lang="tr-TR" b="1" u="sng" dirty="0" smtClean="0"/>
              <a:t>İngiliz,</a:t>
            </a:r>
            <a:r>
              <a:rPr lang="tr-TR" dirty="0" smtClean="0"/>
              <a:t> </a:t>
            </a:r>
            <a:r>
              <a:rPr lang="tr-TR" dirty="0"/>
              <a:t>rozet veya </a:t>
            </a:r>
            <a:r>
              <a:rPr lang="tr-TR" dirty="0" err="1" smtClean="0"/>
              <a:t>helezonik</a:t>
            </a:r>
            <a:r>
              <a:rPr lang="tr-TR" dirty="0" smtClean="0"/>
              <a:t> Habeşistan, uzun ince Peru)</a:t>
            </a:r>
          </a:p>
          <a:p>
            <a:r>
              <a:rPr lang="tr-TR" dirty="0" smtClean="0"/>
              <a:t>Kullanım oranı %2-3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69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Kullanıldığı alanlar</a:t>
            </a:r>
          </a:p>
          <a:p>
            <a:r>
              <a:rPr lang="tr-TR" dirty="0"/>
              <a:t>kullanım oranı </a:t>
            </a:r>
            <a:r>
              <a:rPr lang="tr-TR" dirty="0" smtClean="0"/>
              <a:t>%</a:t>
            </a:r>
            <a:r>
              <a:rPr lang="tr-TR" dirty="0"/>
              <a:t>2-3</a:t>
            </a:r>
            <a:endParaRPr lang="tr-TR" dirty="0" smtClean="0"/>
          </a:p>
          <a:p>
            <a:r>
              <a:rPr lang="tr-TR" dirty="0"/>
              <a:t>I</a:t>
            </a:r>
            <a:r>
              <a:rPr lang="tr-TR" dirty="0" smtClean="0"/>
              <a:t>mmun cevap</a:t>
            </a:r>
          </a:p>
          <a:p>
            <a:r>
              <a:rPr lang="tr-TR" dirty="0" smtClean="0"/>
              <a:t>Serum</a:t>
            </a:r>
          </a:p>
          <a:p>
            <a:r>
              <a:rPr lang="tr-TR" dirty="0" smtClean="0"/>
              <a:t>Aşı</a:t>
            </a:r>
          </a:p>
          <a:p>
            <a:r>
              <a:rPr lang="tr-TR" dirty="0" smtClean="0"/>
              <a:t>biyolojik madde üretimi</a:t>
            </a:r>
          </a:p>
          <a:p>
            <a:r>
              <a:rPr lang="tr-TR" dirty="0" smtClean="0"/>
              <a:t>genetik </a:t>
            </a:r>
            <a:r>
              <a:rPr lang="tr-TR" dirty="0"/>
              <a:t>kontrol </a:t>
            </a:r>
            <a:endParaRPr lang="tr-TR" dirty="0" smtClean="0"/>
          </a:p>
          <a:p>
            <a:r>
              <a:rPr lang="tr-TR" dirty="0" smtClean="0"/>
              <a:t>Tüberküloz</a:t>
            </a:r>
          </a:p>
          <a:p>
            <a:r>
              <a:rPr lang="tr-TR" dirty="0" smtClean="0"/>
              <a:t>Difteri</a:t>
            </a:r>
          </a:p>
          <a:p>
            <a:r>
              <a:rPr lang="tr-TR" dirty="0" err="1" smtClean="0"/>
              <a:t>Leptospiroz</a:t>
            </a:r>
            <a:endParaRPr lang="tr-TR" dirty="0" smtClean="0"/>
          </a:p>
          <a:p>
            <a:r>
              <a:rPr lang="tr-TR" dirty="0" err="1" smtClean="0"/>
              <a:t>Brusella</a:t>
            </a:r>
            <a:r>
              <a:rPr lang="tr-TR" dirty="0" smtClean="0"/>
              <a:t> </a:t>
            </a:r>
            <a:endParaRPr lang="tr-TR" dirty="0"/>
          </a:p>
          <a:p>
            <a:r>
              <a:rPr lang="tr-TR" dirty="0" smtClean="0"/>
              <a:t>Orta kulak </a:t>
            </a:r>
            <a:r>
              <a:rPr lang="tr-TR" dirty="0"/>
              <a:t>–işitme </a:t>
            </a:r>
            <a:r>
              <a:rPr lang="tr-TR" dirty="0" smtClean="0"/>
              <a:t>(Duyma </a:t>
            </a:r>
            <a:r>
              <a:rPr lang="tr-TR" dirty="0"/>
              <a:t>500-8000 </a:t>
            </a:r>
            <a:r>
              <a:rPr lang="tr-TR" dirty="0" smtClean="0"/>
              <a:t>Hz) (insan 20-20000 duyarlı, 1000-3500 duyar)</a:t>
            </a:r>
          </a:p>
          <a:p>
            <a:r>
              <a:rPr lang="tr-TR" dirty="0" err="1"/>
              <a:t>Folik</a:t>
            </a:r>
            <a:r>
              <a:rPr lang="tr-TR" dirty="0"/>
              <a:t> asit, C vitamini, </a:t>
            </a:r>
            <a:r>
              <a:rPr lang="tr-TR" dirty="0" err="1"/>
              <a:t>tiyamin</a:t>
            </a:r>
            <a:r>
              <a:rPr lang="tr-TR" dirty="0"/>
              <a:t>, </a:t>
            </a:r>
            <a:r>
              <a:rPr lang="tr-TR" dirty="0" err="1"/>
              <a:t>arjinin</a:t>
            </a:r>
            <a:r>
              <a:rPr lang="tr-TR" dirty="0"/>
              <a:t> ve kalsiyum içeren </a:t>
            </a:r>
            <a:r>
              <a:rPr lang="tr-TR" dirty="0" smtClean="0"/>
              <a:t>diyet çalışması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139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/>
          <a:lstStyle/>
          <a:p>
            <a:r>
              <a:rPr lang="tr-TR" dirty="0" smtClean="0"/>
              <a:t>Önde 4 arkada 3 parmak</a:t>
            </a:r>
          </a:p>
          <a:p>
            <a:r>
              <a:rPr lang="tr-TR" dirty="0" err="1" smtClean="0"/>
              <a:t>Baş+vücut</a:t>
            </a:r>
            <a:r>
              <a:rPr lang="tr-TR" dirty="0" smtClean="0"/>
              <a:t> uzunluğu: ergin </a:t>
            </a:r>
            <a:r>
              <a:rPr lang="tr-TR" dirty="0"/>
              <a:t>27-33 </a:t>
            </a:r>
            <a:r>
              <a:rPr lang="tr-TR" dirty="0" smtClean="0"/>
              <a:t>cm.</a:t>
            </a:r>
          </a:p>
          <a:p>
            <a:endParaRPr lang="tr-TR" dirty="0" smtClean="0"/>
          </a:p>
          <a:p>
            <a:r>
              <a:rPr lang="tr-TR" dirty="0" smtClean="0"/>
              <a:t>Ergin ağırlık dişi </a:t>
            </a:r>
            <a:r>
              <a:rPr lang="tr-TR" dirty="0"/>
              <a:t>700-900 g, </a:t>
            </a:r>
            <a:r>
              <a:rPr lang="tr-TR" dirty="0" smtClean="0"/>
              <a:t>erkek 900-1000 </a:t>
            </a:r>
            <a:r>
              <a:rPr lang="tr-TR" dirty="0"/>
              <a:t>g </a:t>
            </a:r>
            <a:endParaRPr lang="tr-TR" dirty="0" smtClean="0"/>
          </a:p>
          <a:p>
            <a:r>
              <a:rPr lang="tr-TR" dirty="0" smtClean="0"/>
              <a:t>Diş formülü 3-1-0-1 (M, PM, C, I)</a:t>
            </a:r>
          </a:p>
          <a:p>
            <a:r>
              <a:rPr lang="tr-TR" dirty="0" err="1" smtClean="0"/>
              <a:t>İncisiv-premolar</a:t>
            </a:r>
            <a:r>
              <a:rPr lang="tr-TR" dirty="0" smtClean="0"/>
              <a:t> ve </a:t>
            </a:r>
            <a:r>
              <a:rPr lang="tr-TR" dirty="0" err="1" smtClean="0"/>
              <a:t>molar</a:t>
            </a:r>
            <a:r>
              <a:rPr lang="tr-TR" dirty="0" smtClean="0"/>
              <a:t> dişler </a:t>
            </a:r>
            <a:r>
              <a:rPr lang="tr-TR" dirty="0"/>
              <a:t>sürekli büyür. </a:t>
            </a:r>
            <a:endParaRPr lang="tr-TR" dirty="0" smtClean="0"/>
          </a:p>
          <a:p>
            <a:r>
              <a:rPr lang="tr-TR" dirty="0" smtClean="0"/>
              <a:t>Yaşam </a:t>
            </a:r>
            <a:r>
              <a:rPr lang="tr-TR" dirty="0"/>
              <a:t>süresi </a:t>
            </a:r>
            <a:r>
              <a:rPr lang="tr-TR" dirty="0" smtClean="0"/>
              <a:t>5-6 yıldır.</a:t>
            </a:r>
          </a:p>
        </p:txBody>
      </p:sp>
    </p:spTree>
    <p:extLst>
      <p:ext uri="{BB962C8B-B14F-4D97-AF65-F5344CB8AC3E}">
        <p14:creationId xmlns:p14="http://schemas.microsoft.com/office/powerpoint/2010/main" val="4693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/>
          <a:lstStyle/>
          <a:p>
            <a:r>
              <a:rPr lang="tr-TR" dirty="0" smtClean="0"/>
              <a:t>Monogami </a:t>
            </a:r>
            <a:r>
              <a:rPr lang="tr-TR" dirty="0"/>
              <a:t>veya poligami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uygun yöntem 1 erkek ve 4-6 </a:t>
            </a:r>
            <a:r>
              <a:rPr lang="tr-TR" dirty="0" smtClean="0"/>
              <a:t>dişi</a:t>
            </a:r>
          </a:p>
          <a:p>
            <a:r>
              <a:rPr lang="tr-TR" dirty="0" err="1" smtClean="0"/>
              <a:t>İnbred</a:t>
            </a:r>
            <a:r>
              <a:rPr lang="tr-TR" dirty="0" smtClean="0"/>
              <a:t> yetiştirme için: Monogami (çok sayıda erkek gerekir)</a:t>
            </a:r>
          </a:p>
          <a:p>
            <a:endParaRPr lang="tr-TR" dirty="0" smtClean="0"/>
          </a:p>
          <a:p>
            <a:r>
              <a:rPr lang="tr-TR" dirty="0" smtClean="0"/>
              <a:t>Damızlık yaşı dişi </a:t>
            </a:r>
            <a:r>
              <a:rPr lang="tr-TR" dirty="0"/>
              <a:t>60-90 gün, </a:t>
            </a:r>
            <a:r>
              <a:rPr lang="tr-TR" dirty="0" smtClean="0"/>
              <a:t>erkek 90-120 gün.</a:t>
            </a:r>
          </a:p>
          <a:p>
            <a:r>
              <a:rPr lang="tr-TR" dirty="0" err="1" smtClean="0"/>
              <a:t>Poliöstrik</a:t>
            </a:r>
            <a:endParaRPr lang="tr-TR" dirty="0" smtClean="0"/>
          </a:p>
          <a:p>
            <a:r>
              <a:rPr lang="tr-TR" dirty="0" err="1" smtClean="0"/>
              <a:t>Östrus</a:t>
            </a:r>
            <a:r>
              <a:rPr lang="tr-TR" dirty="0" smtClean="0"/>
              <a:t> </a:t>
            </a:r>
            <a:r>
              <a:rPr lang="tr-TR" dirty="0" err="1"/>
              <a:t>siklusu</a:t>
            </a:r>
            <a:r>
              <a:rPr lang="tr-TR" dirty="0"/>
              <a:t> ortalama </a:t>
            </a:r>
            <a:r>
              <a:rPr lang="tr-TR" dirty="0" smtClean="0"/>
              <a:t>15-21 </a:t>
            </a:r>
            <a:r>
              <a:rPr lang="tr-TR" dirty="0"/>
              <a:t>gün ve </a:t>
            </a:r>
            <a:r>
              <a:rPr lang="tr-TR" dirty="0" err="1"/>
              <a:t>östrus</a:t>
            </a:r>
            <a:r>
              <a:rPr lang="tr-TR" dirty="0"/>
              <a:t> süresi ise ortalama </a:t>
            </a:r>
            <a:r>
              <a:rPr lang="tr-TR" dirty="0" smtClean="0"/>
              <a:t>8-11 saat.</a:t>
            </a:r>
          </a:p>
          <a:p>
            <a:r>
              <a:rPr lang="tr-TR" dirty="0" smtClean="0"/>
              <a:t>Gebelik </a:t>
            </a:r>
            <a:r>
              <a:rPr lang="tr-TR" dirty="0"/>
              <a:t>59-72 </a:t>
            </a:r>
            <a:r>
              <a:rPr lang="tr-TR" dirty="0" smtClean="0"/>
              <a:t>gün</a:t>
            </a:r>
          </a:p>
          <a:p>
            <a:endParaRPr lang="tr-TR" dirty="0" smtClean="0"/>
          </a:p>
          <a:p>
            <a:r>
              <a:rPr lang="tr-TR" dirty="0" smtClean="0"/>
              <a:t>Bir batında 1-8 </a:t>
            </a:r>
            <a:r>
              <a:rPr lang="tr-TR" dirty="0"/>
              <a:t>yavru </a:t>
            </a:r>
            <a:endParaRPr lang="tr-TR" dirty="0" smtClean="0"/>
          </a:p>
          <a:p>
            <a:r>
              <a:rPr lang="tr-TR" dirty="0" smtClean="0"/>
              <a:t>Doğumlar arası 3-30 dakika </a:t>
            </a:r>
          </a:p>
          <a:p>
            <a:r>
              <a:rPr lang="tr-TR" dirty="0" err="1" smtClean="0"/>
              <a:t>Laktasyon</a:t>
            </a:r>
            <a:r>
              <a:rPr lang="tr-TR" dirty="0" smtClean="0"/>
              <a:t> 14-21 gün,  piki </a:t>
            </a:r>
            <a:r>
              <a:rPr lang="tr-TR" dirty="0"/>
              <a:t>5-8. </a:t>
            </a:r>
            <a:r>
              <a:rPr lang="tr-TR" dirty="0" smtClean="0"/>
              <a:t>gün </a:t>
            </a:r>
          </a:p>
          <a:p>
            <a:r>
              <a:rPr lang="tr-TR" dirty="0" smtClean="0"/>
              <a:t>Süt üretim 70ml/gün (göreceli)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172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543246" cy="6858000"/>
          </a:xfrm>
        </p:spPr>
        <p:txBody>
          <a:bodyPr/>
          <a:lstStyle/>
          <a:p>
            <a:r>
              <a:rPr lang="tr-TR" dirty="0"/>
              <a:t>Yeni </a:t>
            </a:r>
            <a:r>
              <a:rPr lang="tr-TR" dirty="0" smtClean="0"/>
              <a:t>doğan: tüylü gözleri açık (önemli fark)</a:t>
            </a:r>
          </a:p>
          <a:p>
            <a:r>
              <a:rPr lang="tr-TR" dirty="0" smtClean="0"/>
              <a:t>Doğum ağırlığı: 45-115 g.</a:t>
            </a:r>
          </a:p>
          <a:p>
            <a:endParaRPr lang="tr-TR" dirty="0" smtClean="0"/>
          </a:p>
          <a:p>
            <a:r>
              <a:rPr lang="tr-TR" dirty="0" smtClean="0"/>
              <a:t>Sütten kesim: 14-21. gün</a:t>
            </a:r>
          </a:p>
          <a:p>
            <a:r>
              <a:rPr lang="tr-TR" dirty="0" smtClean="0"/>
              <a:t>Ancak 7. günden itibaren katı diyete başlarlar. </a:t>
            </a:r>
          </a:p>
          <a:p>
            <a:endParaRPr lang="tr-TR" dirty="0" smtClean="0"/>
          </a:p>
          <a:p>
            <a:r>
              <a:rPr lang="tr-TR" dirty="0" smtClean="0"/>
              <a:t>Dişi cinsel olgunluk: 30 gün (300 g </a:t>
            </a:r>
            <a:r>
              <a:rPr lang="tr-TR" dirty="0" err="1" smtClean="0"/>
              <a:t>c.a</a:t>
            </a:r>
            <a:r>
              <a:rPr lang="tr-TR" dirty="0" smtClean="0"/>
              <a:t>) çiftleşmeye hazır değil!!!!! (60-90)</a:t>
            </a:r>
          </a:p>
          <a:p>
            <a:r>
              <a:rPr lang="tr-TR" dirty="0" smtClean="0"/>
              <a:t>Erken çiftleşmeyi önlemek için sütten kesim 21. günden önce olmamalı </a:t>
            </a:r>
          </a:p>
          <a:p>
            <a:r>
              <a:rPr lang="tr-TR" dirty="0" smtClean="0"/>
              <a:t>Erkekler cinsel olgunluk 60 gün(500 </a:t>
            </a:r>
            <a:r>
              <a:rPr lang="tr-TR" dirty="0"/>
              <a:t>g </a:t>
            </a:r>
            <a:r>
              <a:rPr lang="tr-TR" dirty="0" err="1" smtClean="0"/>
              <a:t>c.a</a:t>
            </a:r>
            <a:r>
              <a:rPr lang="tr-TR" dirty="0" smtClean="0"/>
              <a:t>) çiftleşmeye hazır değil!!!!!!!!!!! (90-120)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17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474" y="0"/>
            <a:ext cx="11169748" cy="6858000"/>
          </a:xfrm>
        </p:spPr>
        <p:txBody>
          <a:bodyPr/>
          <a:lstStyle/>
          <a:p>
            <a:pPr marL="0" indent="0">
              <a:buNone/>
            </a:pPr>
            <a:r>
              <a:rPr lang="tr-TR" sz="3600" dirty="0" smtClean="0"/>
              <a:t>GENEL FAYDALANIM ALANLARI</a:t>
            </a:r>
          </a:p>
          <a:p>
            <a:pPr marL="0" indent="0">
              <a:buNone/>
            </a:pPr>
            <a:r>
              <a:rPr lang="tr-TR" sz="3200" dirty="0" smtClean="0"/>
              <a:t>Tedavi </a:t>
            </a:r>
            <a:r>
              <a:rPr lang="tr-TR" sz="3200" dirty="0"/>
              <a:t>amaçlı çalışma (ilaç-</a:t>
            </a:r>
            <a:r>
              <a:rPr lang="tr-TR" sz="3200" dirty="0" err="1"/>
              <a:t>metod</a:t>
            </a:r>
            <a:r>
              <a:rPr lang="tr-TR" sz="3200" dirty="0"/>
              <a:t>….)</a:t>
            </a:r>
          </a:p>
          <a:p>
            <a:pPr marL="0" indent="0">
              <a:buNone/>
            </a:pPr>
            <a:r>
              <a:rPr lang="tr-TR" sz="3200" dirty="0"/>
              <a:t>Koruyucu önlem geliştirme (aşı, ilaç, uygulama…)</a:t>
            </a:r>
          </a:p>
          <a:p>
            <a:pPr marL="0" indent="0">
              <a:buNone/>
            </a:pPr>
            <a:r>
              <a:rPr lang="tr-TR" sz="3200" dirty="0"/>
              <a:t>Yan etki kontrolleri</a:t>
            </a:r>
          </a:p>
          <a:p>
            <a:pPr marL="0" indent="0">
              <a:buNone/>
            </a:pPr>
            <a:r>
              <a:rPr lang="tr-TR" sz="3200" dirty="0"/>
              <a:t>Metabolizma çalışmaları</a:t>
            </a:r>
          </a:p>
          <a:p>
            <a:pPr marL="0" indent="0">
              <a:buNone/>
            </a:pPr>
            <a:r>
              <a:rPr lang="tr-TR" sz="3200" dirty="0"/>
              <a:t>Davranış çalışmaları</a:t>
            </a:r>
          </a:p>
          <a:p>
            <a:pPr marL="0" indent="0">
              <a:buNone/>
            </a:pPr>
            <a:r>
              <a:rPr lang="tr-TR" sz="3200" dirty="0"/>
              <a:t>Bağımlılık çalışmaları</a:t>
            </a:r>
          </a:p>
          <a:p>
            <a:pPr marL="0" indent="0">
              <a:buNone/>
            </a:pPr>
            <a:r>
              <a:rPr lang="tr-TR" sz="3200" dirty="0"/>
              <a:t>Savunma sanayi çalışmaları</a:t>
            </a:r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099617" y="5664593"/>
            <a:ext cx="75309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1996-2001 Fizyoloji-Tıp </a:t>
            </a:r>
            <a:r>
              <a:rPr lang="tr-TR" dirty="0"/>
              <a:t>alanında </a:t>
            </a:r>
            <a:r>
              <a:rPr lang="tr-TR" dirty="0" smtClean="0"/>
              <a:t>Nobel alan 5/6 çalışma </a:t>
            </a:r>
            <a:r>
              <a:rPr lang="tr-TR" dirty="0" err="1" smtClean="0"/>
              <a:t>lab</a:t>
            </a:r>
            <a:r>
              <a:rPr lang="tr-TR" dirty="0" smtClean="0"/>
              <a:t> hayvanıyla yapıldı.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8996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346288" cy="6858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ÇEVRE </a:t>
            </a:r>
            <a:r>
              <a:rPr lang="tr-TR" b="1" dirty="0" smtClean="0">
                <a:solidFill>
                  <a:srgbClr val="FF0000"/>
                </a:solidFill>
              </a:rPr>
              <a:t>KOŞULLARI </a:t>
            </a:r>
          </a:p>
          <a:p>
            <a:r>
              <a:rPr lang="tr-TR" dirty="0" smtClean="0"/>
              <a:t>Metal-plastik kafes</a:t>
            </a:r>
          </a:p>
          <a:p>
            <a:r>
              <a:rPr lang="tr-TR" dirty="0" smtClean="0"/>
              <a:t>Ayak yapıları küçüktür sert zeminli kafes daha uygun (tele göre) </a:t>
            </a:r>
          </a:p>
          <a:p>
            <a:r>
              <a:rPr lang="tr-TR" dirty="0" smtClean="0"/>
              <a:t>Tel </a:t>
            </a:r>
            <a:r>
              <a:rPr lang="tr-TR" dirty="0"/>
              <a:t>örgü </a:t>
            </a:r>
            <a:r>
              <a:rPr lang="tr-TR" dirty="0" smtClean="0"/>
              <a:t>kafes riskli:  </a:t>
            </a:r>
            <a:r>
              <a:rPr lang="tr-TR" dirty="0"/>
              <a:t>kemik </a:t>
            </a:r>
            <a:r>
              <a:rPr lang="tr-TR" dirty="0" smtClean="0"/>
              <a:t>kırılması, kıl örtüsü dökülmesi, canlı ağırlık kaybı.</a:t>
            </a:r>
          </a:p>
          <a:p>
            <a:r>
              <a:rPr lang="tr-TR" dirty="0" smtClean="0"/>
              <a:t>Altlık şarttır.  </a:t>
            </a:r>
          </a:p>
          <a:p>
            <a:r>
              <a:rPr lang="tr-TR" dirty="0" smtClean="0"/>
              <a:t>Kafes yüksekliği en az 17.78 cm olmalı (</a:t>
            </a:r>
            <a:r>
              <a:rPr lang="tr-TR" dirty="0" err="1" smtClean="0"/>
              <a:t>koprofajiye</a:t>
            </a:r>
            <a:r>
              <a:rPr lang="tr-TR" dirty="0" smtClean="0"/>
              <a:t> imkan).</a:t>
            </a:r>
          </a:p>
          <a:p>
            <a:r>
              <a:rPr lang="tr-TR" dirty="0" err="1" smtClean="0"/>
              <a:t>Min</a:t>
            </a:r>
            <a:r>
              <a:rPr lang="tr-TR" dirty="0" smtClean="0"/>
              <a:t> taban alanı 600 cm</a:t>
            </a:r>
            <a:r>
              <a:rPr lang="tr-TR" baseline="30000" dirty="0" smtClean="0"/>
              <a:t>2</a:t>
            </a:r>
            <a:r>
              <a:rPr lang="tr-TR" dirty="0" smtClean="0"/>
              <a:t>/hayvan </a:t>
            </a:r>
          </a:p>
          <a:p>
            <a:r>
              <a:rPr lang="tr-TR" dirty="0" err="1" smtClean="0"/>
              <a:t>Anne+yavrular</a:t>
            </a:r>
            <a:r>
              <a:rPr lang="tr-TR" dirty="0" smtClean="0"/>
              <a:t> </a:t>
            </a:r>
            <a:r>
              <a:rPr lang="tr-TR" dirty="0"/>
              <a:t>1200 cm2 </a:t>
            </a:r>
            <a:r>
              <a:rPr lang="tr-TR" dirty="0" smtClean="0"/>
              <a:t>olmalı.</a:t>
            </a: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118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Ses seviyesi 85 </a:t>
            </a:r>
            <a:r>
              <a:rPr lang="tr-TR" dirty="0" err="1"/>
              <a:t>dB</a:t>
            </a:r>
            <a:r>
              <a:rPr lang="tr-TR" dirty="0"/>
              <a:t> </a:t>
            </a:r>
            <a:r>
              <a:rPr lang="tr-TR" dirty="0" err="1"/>
              <a:t>max</a:t>
            </a:r>
            <a:r>
              <a:rPr lang="tr-TR" dirty="0"/>
              <a:t>.</a:t>
            </a:r>
          </a:p>
          <a:p>
            <a:r>
              <a:rPr lang="tr-TR" dirty="0"/>
              <a:t>18-26 °C sıcaklık ve % 50-60 nispi nem</a:t>
            </a:r>
          </a:p>
          <a:p>
            <a:r>
              <a:rPr lang="tr-TR" dirty="0"/>
              <a:t>&gt;26 °C: üreme </a:t>
            </a:r>
            <a:r>
              <a:rPr lang="tr-TR" dirty="0" err="1"/>
              <a:t>sorunu+abort</a:t>
            </a:r>
            <a:r>
              <a:rPr lang="tr-TR" dirty="0"/>
              <a:t> </a:t>
            </a:r>
          </a:p>
          <a:p>
            <a:r>
              <a:rPr lang="tr-TR" dirty="0"/>
              <a:t>&lt;18oC : yavru ölümü</a:t>
            </a:r>
          </a:p>
          <a:p>
            <a:r>
              <a:rPr lang="tr-TR" dirty="0"/>
              <a:t>Hava değişimi 15-20 devir/saat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24443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0769600" cy="6400800"/>
          </a:xfrm>
        </p:spPr>
        <p:txBody>
          <a:bodyPr/>
          <a:lstStyle/>
          <a:p>
            <a:r>
              <a:rPr lang="tr-TR" dirty="0" smtClean="0"/>
              <a:t>Koprofaji  </a:t>
            </a:r>
            <a:r>
              <a:rPr lang="tr-TR" dirty="0"/>
              <a:t>(uzanarak direkt olarak anüsten yerler) </a:t>
            </a:r>
          </a:p>
          <a:p>
            <a:r>
              <a:rPr lang="tr-TR" dirty="0"/>
              <a:t>Yeni </a:t>
            </a:r>
            <a:r>
              <a:rPr lang="tr-TR" dirty="0" smtClean="0"/>
              <a:t>doğan, </a:t>
            </a:r>
            <a:r>
              <a:rPr lang="tr-TR" dirty="0"/>
              <a:t>anne gaitasını yer flora annesi ile aynı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68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Tutuş Tekniği</a:t>
            </a:r>
          </a:p>
          <a:p>
            <a:r>
              <a:rPr lang="tr-TR" dirty="0" smtClean="0"/>
              <a:t>Karından yakalanması: </a:t>
            </a:r>
            <a:r>
              <a:rPr lang="tr-TR" u="sng" dirty="0" smtClean="0"/>
              <a:t>stres, akciğer ve karaciğer hasarı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41918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Taşıma</a:t>
            </a:r>
          </a:p>
          <a:p>
            <a:r>
              <a:rPr lang="tr-TR" dirty="0" smtClean="0"/>
              <a:t>Kısa mesafe: kendi kafesleri</a:t>
            </a:r>
          </a:p>
          <a:p>
            <a:r>
              <a:rPr lang="tr-TR" dirty="0" smtClean="0"/>
              <a:t>Uzun mesafe: kendi </a:t>
            </a:r>
            <a:r>
              <a:rPr lang="tr-TR" dirty="0"/>
              <a:t>kafesi karton kutu </a:t>
            </a:r>
            <a:r>
              <a:rPr lang="tr-TR" dirty="0" smtClean="0"/>
              <a:t>içinde</a:t>
            </a:r>
          </a:p>
          <a:p>
            <a:r>
              <a:rPr lang="tr-TR" dirty="0" smtClean="0"/>
              <a:t>Adaptasyon: 3-7 gün.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112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91777" cy="6858000"/>
          </a:xfrm>
        </p:spPr>
        <p:txBody>
          <a:bodyPr/>
          <a:lstStyle/>
          <a:p>
            <a:r>
              <a:rPr lang="tr-TR" dirty="0" smtClean="0"/>
              <a:t>Grup-sosyal yaşam</a:t>
            </a:r>
          </a:p>
          <a:p>
            <a:r>
              <a:rPr lang="tr-TR" dirty="0" smtClean="0"/>
              <a:t>Yeri kazmaz, tırmanma ve atlama zayıf</a:t>
            </a:r>
          </a:p>
          <a:p>
            <a:r>
              <a:rPr lang="tr-TR" dirty="0" smtClean="0"/>
              <a:t>Saklanma içgüdüsü var.</a:t>
            </a:r>
          </a:p>
          <a:p>
            <a:endParaRPr lang="tr-TR" dirty="0" smtClean="0"/>
          </a:p>
          <a:p>
            <a:r>
              <a:rPr lang="tr-TR" dirty="0" smtClean="0"/>
              <a:t>Ani </a:t>
            </a:r>
            <a:r>
              <a:rPr lang="tr-TR" dirty="0"/>
              <a:t>sesler ve </a:t>
            </a:r>
            <a:r>
              <a:rPr lang="tr-TR" dirty="0" smtClean="0"/>
              <a:t>hareket: alarm duygusu</a:t>
            </a:r>
          </a:p>
          <a:p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sonucunda ya </a:t>
            </a:r>
            <a:r>
              <a:rPr lang="tr-TR" dirty="0" smtClean="0"/>
              <a:t>hareketsizlik-hızlıca dönme reaksiyonu.</a:t>
            </a:r>
          </a:p>
          <a:p>
            <a:r>
              <a:rPr lang="tr-TR" dirty="0" smtClean="0"/>
              <a:t>Adaptasyon zayıftır (diyet ve su tüketimi kesilir, </a:t>
            </a:r>
            <a:r>
              <a:rPr lang="tr-TR" dirty="0" err="1" smtClean="0"/>
              <a:t>abort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232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HAMSTER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885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>
            <a:normAutofit/>
          </a:bodyPr>
          <a:lstStyle/>
          <a:p>
            <a:r>
              <a:rPr lang="tr-TR" dirty="0"/>
              <a:t>Şube </a:t>
            </a:r>
            <a:r>
              <a:rPr lang="tr-TR" dirty="0" err="1"/>
              <a:t>chordata</a:t>
            </a:r>
            <a:endParaRPr lang="tr-TR" dirty="0"/>
          </a:p>
          <a:p>
            <a:r>
              <a:rPr lang="tr-TR" dirty="0"/>
              <a:t>Alt şube </a:t>
            </a:r>
            <a:r>
              <a:rPr lang="tr-TR" dirty="0" err="1"/>
              <a:t>vertebrata</a:t>
            </a:r>
            <a:endParaRPr lang="tr-TR" dirty="0"/>
          </a:p>
          <a:p>
            <a:r>
              <a:rPr lang="tr-TR" dirty="0"/>
              <a:t>Sınıf </a:t>
            </a:r>
            <a:r>
              <a:rPr lang="tr-TR" dirty="0" err="1"/>
              <a:t>mamalia</a:t>
            </a:r>
            <a:endParaRPr lang="tr-TR" dirty="0"/>
          </a:p>
          <a:p>
            <a:r>
              <a:rPr lang="tr-TR" dirty="0"/>
              <a:t>Takım </a:t>
            </a:r>
            <a:r>
              <a:rPr lang="tr-TR" dirty="0" err="1"/>
              <a:t>rodentia</a:t>
            </a:r>
            <a:endParaRPr lang="tr-TR" dirty="0"/>
          </a:p>
          <a:p>
            <a:r>
              <a:rPr lang="tr-TR" dirty="0"/>
              <a:t>Alt takım </a:t>
            </a:r>
            <a:r>
              <a:rPr lang="tr-TR" dirty="0" err="1"/>
              <a:t>myomorpha</a:t>
            </a:r>
            <a:endParaRPr lang="tr-TR" dirty="0"/>
          </a:p>
          <a:p>
            <a:r>
              <a:rPr lang="tr-TR" dirty="0"/>
              <a:t>Aile </a:t>
            </a:r>
            <a:r>
              <a:rPr lang="tr-TR" dirty="0" err="1"/>
              <a:t>muridae</a:t>
            </a:r>
            <a:endParaRPr lang="tr-TR" dirty="0"/>
          </a:p>
          <a:p>
            <a:r>
              <a:rPr lang="tr-TR" dirty="0"/>
              <a:t>Alt aile </a:t>
            </a:r>
            <a:r>
              <a:rPr lang="tr-TR" dirty="0" err="1"/>
              <a:t>cricetinae</a:t>
            </a:r>
            <a:endParaRPr lang="tr-TR" dirty="0"/>
          </a:p>
          <a:p>
            <a:r>
              <a:rPr lang="tr-TR" dirty="0"/>
              <a:t>Cins </a:t>
            </a:r>
            <a:r>
              <a:rPr lang="tr-TR" dirty="0" err="1"/>
              <a:t>cricetus</a:t>
            </a:r>
            <a:endParaRPr lang="tr-TR" dirty="0"/>
          </a:p>
          <a:p>
            <a:r>
              <a:rPr lang="tr-TR" dirty="0"/>
              <a:t>Türler </a:t>
            </a:r>
            <a:r>
              <a:rPr lang="tr-TR" dirty="0" err="1"/>
              <a:t>cricetus</a:t>
            </a:r>
            <a:endParaRPr lang="tr-TR" dirty="0"/>
          </a:p>
          <a:p>
            <a:r>
              <a:rPr lang="tr-TR" dirty="0"/>
              <a:t>Alttürler </a:t>
            </a:r>
            <a:r>
              <a:rPr lang="tr-TR" dirty="0" err="1"/>
              <a:t>cricetus</a:t>
            </a:r>
            <a:endParaRPr lang="tr-TR" dirty="0"/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err="1" smtClean="0"/>
              <a:t>Mesocricetus</a:t>
            </a:r>
            <a:r>
              <a:rPr lang="tr-TR" dirty="0" smtClean="0"/>
              <a:t> </a:t>
            </a:r>
            <a:r>
              <a:rPr lang="tr-TR" dirty="0" err="1"/>
              <a:t>auratus</a:t>
            </a:r>
            <a:r>
              <a:rPr lang="tr-TR" dirty="0"/>
              <a:t> (Golden-Suriye </a:t>
            </a:r>
            <a:r>
              <a:rPr lang="tr-TR" dirty="0" err="1"/>
              <a:t>hamsteri</a:t>
            </a:r>
            <a:r>
              <a:rPr lang="tr-TR" dirty="0" smtClean="0"/>
              <a:t>),</a:t>
            </a:r>
          </a:p>
          <a:p>
            <a:pPr marL="114300" indent="0">
              <a:buNone/>
            </a:pPr>
            <a:r>
              <a:rPr lang="tr-TR" dirty="0" err="1" smtClean="0"/>
              <a:t>Cricetus</a:t>
            </a:r>
            <a:r>
              <a:rPr lang="tr-TR" dirty="0" smtClean="0"/>
              <a:t> </a:t>
            </a:r>
            <a:r>
              <a:rPr lang="tr-TR" dirty="0" err="1" smtClean="0"/>
              <a:t>cricetus</a:t>
            </a:r>
            <a:r>
              <a:rPr lang="tr-TR" dirty="0" smtClean="0"/>
              <a:t> </a:t>
            </a:r>
            <a:r>
              <a:rPr lang="tr-TR" dirty="0"/>
              <a:t>(Avrupa </a:t>
            </a:r>
            <a:r>
              <a:rPr lang="tr-TR" dirty="0" err="1"/>
              <a:t>hamsteri</a:t>
            </a:r>
            <a:r>
              <a:rPr lang="tr-TR" dirty="0" smtClean="0"/>
              <a:t>)</a:t>
            </a:r>
          </a:p>
          <a:p>
            <a:pPr marL="114300" indent="0">
              <a:buNone/>
            </a:pPr>
            <a:r>
              <a:rPr lang="tr-TR" dirty="0" smtClean="0"/>
              <a:t>Cricetulus </a:t>
            </a:r>
            <a:r>
              <a:rPr lang="tr-TR" dirty="0" err="1"/>
              <a:t>griseus</a:t>
            </a:r>
            <a:r>
              <a:rPr lang="tr-TR" dirty="0"/>
              <a:t> (Çin </a:t>
            </a:r>
            <a:r>
              <a:rPr lang="tr-TR" dirty="0" err="1"/>
              <a:t>hamsteri</a:t>
            </a:r>
            <a:r>
              <a:rPr lang="tr-TR" dirty="0"/>
              <a:t>) </a:t>
            </a:r>
            <a:r>
              <a:rPr lang="tr-TR" dirty="0" smtClean="0"/>
              <a:t>türleri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50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dirty="0" smtClean="0"/>
              <a:t>KULLANIM ALANLARI</a:t>
            </a:r>
          </a:p>
          <a:p>
            <a:r>
              <a:rPr lang="tr-TR" dirty="0" smtClean="0"/>
              <a:t>Davranış</a:t>
            </a:r>
          </a:p>
          <a:p>
            <a:r>
              <a:rPr lang="tr-TR" dirty="0" smtClean="0"/>
              <a:t>Doku uyumu</a:t>
            </a:r>
          </a:p>
          <a:p>
            <a:r>
              <a:rPr lang="tr-TR" dirty="0" smtClean="0"/>
              <a:t>Genetik</a:t>
            </a:r>
          </a:p>
          <a:p>
            <a:r>
              <a:rPr lang="tr-TR" dirty="0" err="1" smtClean="0"/>
              <a:t>Paraziter</a:t>
            </a:r>
            <a:r>
              <a:rPr lang="tr-TR" dirty="0" smtClean="0"/>
              <a:t>, </a:t>
            </a:r>
            <a:r>
              <a:rPr lang="tr-TR" dirty="0" err="1" smtClean="0"/>
              <a:t>viral</a:t>
            </a:r>
            <a:r>
              <a:rPr lang="tr-TR" dirty="0" smtClean="0"/>
              <a:t>, bakteriyel</a:t>
            </a:r>
          </a:p>
          <a:p>
            <a:r>
              <a:rPr lang="tr-TR" dirty="0" err="1" smtClean="0"/>
              <a:t>Hibernasyon-hipotermi</a:t>
            </a:r>
            <a:endParaRPr lang="tr-TR" dirty="0" smtClean="0"/>
          </a:p>
          <a:p>
            <a:r>
              <a:rPr lang="tr-TR" dirty="0"/>
              <a:t>En çok </a:t>
            </a:r>
            <a:r>
              <a:rPr lang="tr-TR" dirty="0" err="1"/>
              <a:t>outbredler</a:t>
            </a:r>
            <a:r>
              <a:rPr lang="tr-TR" dirty="0"/>
              <a:t> kullanılmaktadır</a:t>
            </a:r>
          </a:p>
          <a:p>
            <a:r>
              <a:rPr lang="tr-TR" dirty="0" err="1"/>
              <a:t>İnbredler</a:t>
            </a:r>
            <a:r>
              <a:rPr lang="tr-TR" dirty="0"/>
              <a:t>: epilepsi, kas </a:t>
            </a:r>
            <a:r>
              <a:rPr lang="tr-TR" dirty="0" err="1"/>
              <a:t>distrofisi</a:t>
            </a:r>
            <a:r>
              <a:rPr lang="tr-TR" dirty="0" smtClean="0"/>
              <a:t>, kalp </a:t>
            </a:r>
            <a:r>
              <a:rPr lang="tr-TR" dirty="0"/>
              <a:t>yetmezliği için.</a:t>
            </a:r>
          </a:p>
          <a:p>
            <a:endParaRPr lang="tr-TR" dirty="0"/>
          </a:p>
          <a:p>
            <a:r>
              <a:rPr lang="tr-TR" dirty="0" smtClean="0"/>
              <a:t>Mesocricetus </a:t>
            </a:r>
            <a:r>
              <a:rPr lang="tr-TR" dirty="0" err="1"/>
              <a:t>auratus</a:t>
            </a:r>
            <a:r>
              <a:rPr lang="tr-TR" dirty="0"/>
              <a:t> (Golden-Suriye </a:t>
            </a:r>
            <a:r>
              <a:rPr lang="tr-TR" dirty="0" err="1"/>
              <a:t>hamsteri</a:t>
            </a:r>
            <a:r>
              <a:rPr lang="tr-TR" dirty="0" smtClean="0"/>
              <a:t>)*** </a:t>
            </a:r>
            <a:r>
              <a:rPr lang="tr-TR" dirty="0" err="1" smtClean="0"/>
              <a:t>molar</a:t>
            </a:r>
            <a:r>
              <a:rPr lang="tr-TR" dirty="0" smtClean="0"/>
              <a:t> diş</a:t>
            </a:r>
          </a:p>
          <a:p>
            <a:r>
              <a:rPr lang="tr-TR" dirty="0" smtClean="0"/>
              <a:t>Çin </a:t>
            </a:r>
            <a:r>
              <a:rPr lang="tr-TR" dirty="0" err="1" smtClean="0"/>
              <a:t>hamster</a:t>
            </a:r>
            <a:r>
              <a:rPr lang="tr-TR" dirty="0" smtClean="0"/>
              <a:t>: diyabet.</a:t>
            </a:r>
          </a:p>
        </p:txBody>
      </p:sp>
    </p:spTree>
    <p:extLst>
      <p:ext uri="{BB962C8B-B14F-4D97-AF65-F5344CB8AC3E}">
        <p14:creationId xmlns:p14="http://schemas.microsoft.com/office/powerpoint/2010/main" val="5669050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Anatomik ve Fizyolojik Özellikleri</a:t>
            </a:r>
          </a:p>
          <a:p>
            <a:r>
              <a:rPr lang="tr-TR" dirty="0" smtClean="0"/>
              <a:t>Geniş baş yapısı,</a:t>
            </a:r>
          </a:p>
          <a:p>
            <a:r>
              <a:rPr lang="tr-TR" dirty="0" smtClean="0"/>
              <a:t>Kısa kalın </a:t>
            </a:r>
            <a:r>
              <a:rPr lang="tr-TR" dirty="0"/>
              <a:t>kuyruklu </a:t>
            </a:r>
            <a:endParaRPr lang="tr-TR" dirty="0" smtClean="0"/>
          </a:p>
          <a:p>
            <a:r>
              <a:rPr lang="tr-TR" dirty="0" smtClean="0"/>
              <a:t>Yanakları keselidir (depo amaçlı, sindirim yok)</a:t>
            </a:r>
          </a:p>
          <a:p>
            <a:r>
              <a:rPr lang="tr-TR" dirty="0" smtClean="0"/>
              <a:t>Kesede yavru da taşınabilir.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715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421" y="136477"/>
            <a:ext cx="10972800" cy="6441743"/>
          </a:xfrm>
        </p:spPr>
        <p:txBody>
          <a:bodyPr>
            <a:normAutofit fontScale="55000" lnSpcReduction="20000"/>
          </a:bodyPr>
          <a:lstStyle/>
          <a:p>
            <a:r>
              <a:rPr lang="tr-TR" sz="5100" dirty="0" smtClean="0"/>
              <a:t> </a:t>
            </a:r>
            <a:r>
              <a:rPr lang="tr-TR" sz="5100" dirty="0"/>
              <a:t>Mevcut çalışmalar incelendiğinde deney hayvanları modellenerek; </a:t>
            </a:r>
            <a:endParaRPr lang="tr-TR" sz="5100" dirty="0" smtClean="0"/>
          </a:p>
          <a:p>
            <a:r>
              <a:rPr lang="tr-TR" sz="5100" dirty="0" smtClean="0"/>
              <a:t> genetik,</a:t>
            </a:r>
          </a:p>
          <a:p>
            <a:r>
              <a:rPr lang="tr-TR" sz="5100" dirty="0" smtClean="0"/>
              <a:t> etik,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fizyoloji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mikrobiyoloji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immünoloji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onkoloji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patoloji, 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farmakoloji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biyokimya,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davranış bilimleri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nöroloji</a:t>
            </a:r>
            <a:r>
              <a:rPr lang="tr-TR" sz="5100" dirty="0" smtClean="0"/>
              <a:t>,</a:t>
            </a:r>
          </a:p>
          <a:p>
            <a:r>
              <a:rPr lang="tr-TR" sz="5100" dirty="0" smtClean="0"/>
              <a:t> </a:t>
            </a:r>
            <a:r>
              <a:rPr lang="tr-TR" sz="5100" dirty="0"/>
              <a:t>ve cerrahi </a:t>
            </a:r>
            <a:r>
              <a:rPr lang="tr-TR" sz="5100" dirty="0" smtClean="0"/>
              <a:t>bilimleri</a:t>
            </a:r>
            <a:r>
              <a:rPr lang="tr-TR" sz="5100" dirty="0" smtClean="0">
                <a:sym typeface="Wingdings" panose="05000000000000000000" pitchFamily="2" charset="2"/>
              </a:rPr>
              <a:t> alanlarında araştırmalarda kullanılır.</a:t>
            </a:r>
            <a:endParaRPr lang="tr-TR" sz="5100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en-US" sz="1400" dirty="0" smtClean="0"/>
              <a:t>1-Salen </a:t>
            </a:r>
            <a:r>
              <a:rPr lang="en-US" sz="1400" dirty="0"/>
              <a:t>J. Animal models, principles and problems. In: </a:t>
            </a:r>
            <a:r>
              <a:rPr lang="en-US" sz="1400" dirty="0" err="1"/>
              <a:t>Svendsen</a:t>
            </a:r>
            <a:r>
              <a:rPr lang="en-US" sz="1400" dirty="0"/>
              <a:t> P, </a:t>
            </a:r>
            <a:r>
              <a:rPr lang="en-US" sz="1400" dirty="0" err="1"/>
              <a:t>Hau</a:t>
            </a:r>
            <a:r>
              <a:rPr lang="en-US" sz="1400" dirty="0"/>
              <a:t> ed. Handbook of Laboratory Animal Science Vol. II Animal Models, Boca Raton, Florida: CRC Press: 1994; 1-6.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2026389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68222" cy="6858000"/>
          </a:xfrm>
        </p:spPr>
        <p:txBody>
          <a:bodyPr/>
          <a:lstStyle/>
          <a:p>
            <a:r>
              <a:rPr lang="tr-TR" dirty="0" smtClean="0"/>
              <a:t>Diş formülü: 3-0-0-1 </a:t>
            </a:r>
          </a:p>
          <a:p>
            <a:r>
              <a:rPr lang="tr-TR" dirty="0" smtClean="0"/>
              <a:t>İdrar </a:t>
            </a:r>
            <a:r>
              <a:rPr lang="tr-TR" dirty="0" err="1" smtClean="0"/>
              <a:t>pH</a:t>
            </a:r>
            <a:r>
              <a:rPr lang="tr-TR" dirty="0" smtClean="0"/>
              <a:t>› </a:t>
            </a:r>
            <a:r>
              <a:rPr lang="tr-TR" dirty="0"/>
              <a:t>8 </a:t>
            </a:r>
            <a:r>
              <a:rPr lang="tr-TR" dirty="0" smtClean="0"/>
              <a:t>bulanık</a:t>
            </a:r>
            <a:endParaRPr lang="tr-TR" dirty="0"/>
          </a:p>
          <a:p>
            <a:r>
              <a:rPr lang="tr-TR" dirty="0" smtClean="0"/>
              <a:t>Yaşam: 1.5-2 yıl</a:t>
            </a:r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Avrupa </a:t>
            </a:r>
            <a:r>
              <a:rPr lang="tr-TR" dirty="0" err="1" smtClean="0"/>
              <a:t>hams</a:t>
            </a:r>
            <a:r>
              <a:rPr lang="tr-TR" dirty="0" smtClean="0"/>
              <a:t> boy: </a:t>
            </a:r>
            <a:r>
              <a:rPr lang="tr-TR" dirty="0"/>
              <a:t>34 cm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Kuyruk: </a:t>
            </a:r>
            <a:r>
              <a:rPr lang="tr-TR" dirty="0"/>
              <a:t>6 </a:t>
            </a:r>
            <a:r>
              <a:rPr lang="tr-TR" dirty="0" smtClean="0"/>
              <a:t>cm</a:t>
            </a:r>
          </a:p>
          <a:p>
            <a:pPr marL="114300" indent="0">
              <a:buNone/>
            </a:pPr>
            <a:r>
              <a:rPr lang="tr-TR" dirty="0" smtClean="0"/>
              <a:t>Ergin </a:t>
            </a:r>
            <a:r>
              <a:rPr lang="tr-TR" dirty="0" err="1" smtClean="0"/>
              <a:t>c.a</a:t>
            </a:r>
            <a:r>
              <a:rPr lang="tr-TR" dirty="0" smtClean="0"/>
              <a:t> </a:t>
            </a:r>
            <a:r>
              <a:rPr lang="tr-TR" dirty="0"/>
              <a:t>500 </a:t>
            </a:r>
            <a:r>
              <a:rPr lang="tr-TR" dirty="0" smtClean="0"/>
              <a:t>g</a:t>
            </a:r>
          </a:p>
          <a:p>
            <a:pPr marL="114300" indent="0">
              <a:buNone/>
            </a:pPr>
            <a:r>
              <a:rPr lang="tr-TR" dirty="0" smtClean="0"/>
              <a:t>Kuyrukta kıl yok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33903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b="1" i="1" dirty="0">
                <a:solidFill>
                  <a:srgbClr val="FF0000"/>
                </a:solidFill>
              </a:rPr>
              <a:t>Cricetulus </a:t>
            </a:r>
            <a:r>
              <a:rPr lang="tr-TR" b="1" i="1" dirty="0" err="1" smtClean="0">
                <a:solidFill>
                  <a:srgbClr val="FF0000"/>
                </a:solidFill>
              </a:rPr>
              <a:t>griseus</a:t>
            </a:r>
            <a:r>
              <a:rPr lang="tr-TR" b="1" i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(Çin </a:t>
            </a:r>
            <a:r>
              <a:rPr lang="tr-TR" b="1" dirty="0" err="1" smtClean="0">
                <a:solidFill>
                  <a:srgbClr val="FF0000"/>
                </a:solidFill>
              </a:rPr>
              <a:t>hamster</a:t>
            </a:r>
            <a:r>
              <a:rPr lang="tr-TR" b="1" dirty="0" smtClean="0">
                <a:solidFill>
                  <a:srgbClr val="FF0000"/>
                </a:solidFill>
              </a:rPr>
              <a:t>)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566678"/>
            <a:ext cx="5486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Çok yaygın kullanılmamaktadır.</a:t>
            </a:r>
          </a:p>
          <a:p>
            <a:endParaRPr lang="tr-TR" sz="2400" dirty="0" smtClean="0"/>
          </a:p>
          <a:p>
            <a:r>
              <a:rPr lang="tr-TR" sz="2400" dirty="0" smtClean="0"/>
              <a:t>11 </a:t>
            </a:r>
            <a:r>
              <a:rPr lang="tr-TR" sz="2400" dirty="0"/>
              <a:t>çift kromozom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X </a:t>
            </a:r>
            <a:r>
              <a:rPr lang="tr-TR" sz="2400" dirty="0"/>
              <a:t>kromozomu insanlara benzer </a:t>
            </a:r>
            <a:r>
              <a:rPr lang="tr-TR" sz="2400" dirty="0" smtClean="0"/>
              <a:t>özellikte</a:t>
            </a:r>
          </a:p>
          <a:p>
            <a:r>
              <a:rPr lang="tr-TR" sz="2400" dirty="0" smtClean="0"/>
              <a:t>Y farklı </a:t>
            </a:r>
            <a:r>
              <a:rPr lang="tr-TR" sz="2400" dirty="0"/>
              <a:t>bir </a:t>
            </a:r>
            <a:r>
              <a:rPr lang="tr-TR" sz="2400" dirty="0" smtClean="0"/>
              <a:t>morfolojide</a:t>
            </a:r>
          </a:p>
          <a:p>
            <a:endParaRPr lang="tr-TR" sz="2400" dirty="0" smtClean="0"/>
          </a:p>
          <a:p>
            <a:r>
              <a:rPr lang="tr-TR" sz="2400" dirty="0" smtClean="0"/>
              <a:t>Diyabet (2-8 </a:t>
            </a:r>
            <a:r>
              <a:rPr lang="tr-TR" sz="2400" dirty="0"/>
              <a:t>kat daha fazla </a:t>
            </a:r>
            <a:r>
              <a:rPr lang="tr-TR" sz="2400" dirty="0" err="1"/>
              <a:t>glisemi</a:t>
            </a:r>
            <a:r>
              <a:rPr lang="tr-TR" sz="2400" dirty="0"/>
              <a:t> ve </a:t>
            </a:r>
            <a:r>
              <a:rPr lang="tr-TR" sz="2400" dirty="0" err="1"/>
              <a:t>Langerhans</a:t>
            </a:r>
            <a:r>
              <a:rPr lang="tr-TR" sz="2400" dirty="0"/>
              <a:t> adacığı </a:t>
            </a:r>
            <a:r>
              <a:rPr lang="tr-TR" sz="2400" dirty="0" smtClean="0"/>
              <a:t>deformasyonu)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1640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0160000" cy="4800600"/>
          </a:xfrm>
        </p:spPr>
        <p:txBody>
          <a:bodyPr/>
          <a:lstStyle/>
          <a:p>
            <a:endParaRPr lang="tr-TR" dirty="0" smtClean="0"/>
          </a:p>
          <a:p>
            <a:r>
              <a:rPr lang="tr-TR" b="1" i="1" dirty="0" err="1">
                <a:solidFill>
                  <a:srgbClr val="FF0000"/>
                </a:solidFill>
              </a:rPr>
              <a:t>Mesocricetus</a:t>
            </a:r>
            <a:r>
              <a:rPr lang="tr-TR" b="1" i="1" dirty="0">
                <a:solidFill>
                  <a:srgbClr val="FF0000"/>
                </a:solidFill>
              </a:rPr>
              <a:t> </a:t>
            </a:r>
            <a:r>
              <a:rPr lang="tr-TR" b="1" i="1" dirty="0" err="1">
                <a:solidFill>
                  <a:srgbClr val="FF0000"/>
                </a:solidFill>
              </a:rPr>
              <a:t>auratus</a:t>
            </a:r>
            <a:endParaRPr lang="tr-TR" b="1" i="1" dirty="0">
              <a:solidFill>
                <a:srgbClr val="FF0000"/>
              </a:solidFill>
            </a:endParaRPr>
          </a:p>
          <a:p>
            <a:r>
              <a:rPr lang="tr-TR" dirty="0" smtClean="0"/>
              <a:t>Suriye </a:t>
            </a:r>
            <a:r>
              <a:rPr lang="tr-TR" dirty="0"/>
              <a:t>(Golden) </a:t>
            </a:r>
            <a:r>
              <a:rPr lang="tr-TR" dirty="0" err="1" smtClean="0"/>
              <a:t>hamsteri</a:t>
            </a:r>
            <a:endParaRPr lang="tr-TR" dirty="0" smtClean="0"/>
          </a:p>
          <a:p>
            <a:r>
              <a:rPr lang="tr-TR" dirty="0" smtClean="0"/>
              <a:t>Boyu </a:t>
            </a:r>
            <a:r>
              <a:rPr lang="tr-TR" dirty="0"/>
              <a:t>15-20 </a:t>
            </a:r>
            <a:r>
              <a:rPr lang="tr-TR" dirty="0" smtClean="0"/>
              <a:t>cm</a:t>
            </a:r>
          </a:p>
          <a:p>
            <a:r>
              <a:rPr lang="tr-TR" dirty="0" smtClean="0"/>
              <a:t>Kuyruk 1.5 </a:t>
            </a:r>
            <a:r>
              <a:rPr lang="tr-TR" dirty="0"/>
              <a:t>cm’dir.</a:t>
            </a:r>
          </a:p>
          <a:p>
            <a:r>
              <a:rPr lang="tr-TR" dirty="0"/>
              <a:t>Ergin </a:t>
            </a:r>
            <a:r>
              <a:rPr lang="tr-TR" dirty="0" err="1" smtClean="0"/>
              <a:t>c.a</a:t>
            </a:r>
            <a:r>
              <a:rPr lang="tr-TR" dirty="0" smtClean="0"/>
              <a:t> dişi 140-160 </a:t>
            </a:r>
            <a:r>
              <a:rPr lang="tr-TR" dirty="0"/>
              <a:t>g, </a:t>
            </a:r>
            <a:r>
              <a:rPr lang="tr-TR" dirty="0" smtClean="0"/>
              <a:t>erkek 120-140 g’dır.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75574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93948"/>
            <a:ext cx="10277341" cy="5364051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Davranış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sz="2800" dirty="0" smtClean="0"/>
              <a:t>Sakinlerdir</a:t>
            </a:r>
            <a:r>
              <a:rPr lang="tr-TR" sz="2800" dirty="0"/>
              <a:t> </a:t>
            </a:r>
            <a:r>
              <a:rPr lang="tr-TR" sz="2800" dirty="0" smtClean="0"/>
              <a:t>(Erkekler daha uysaldır)</a:t>
            </a:r>
          </a:p>
          <a:p>
            <a:r>
              <a:rPr lang="tr-TR" sz="2800" dirty="0" smtClean="0"/>
              <a:t>Tüm </a:t>
            </a:r>
            <a:r>
              <a:rPr lang="tr-TR" sz="2800" dirty="0"/>
              <a:t>gün </a:t>
            </a:r>
            <a:r>
              <a:rPr lang="tr-TR" sz="2800" dirty="0" smtClean="0"/>
              <a:t>aktif gece daha aktif.</a:t>
            </a:r>
          </a:p>
          <a:p>
            <a:r>
              <a:rPr lang="tr-TR" sz="2800" dirty="0" smtClean="0"/>
              <a:t>Yalnız yaşar, </a:t>
            </a:r>
            <a:r>
              <a:rPr lang="tr-TR" sz="2800" b="1" u="sng" dirty="0" smtClean="0"/>
              <a:t>sonradan oluşan grupta kavga </a:t>
            </a:r>
            <a:r>
              <a:rPr lang="tr-TR" sz="2800" dirty="0" smtClean="0"/>
              <a:t>olur</a:t>
            </a:r>
            <a:endParaRPr lang="tr-TR" sz="2800" dirty="0"/>
          </a:p>
          <a:p>
            <a:r>
              <a:rPr lang="tr-TR" sz="2800" b="1" u="sng" dirty="0" smtClean="0"/>
              <a:t>Sütten kesim sonrası </a:t>
            </a:r>
            <a:r>
              <a:rPr lang="tr-TR" sz="2800" b="1" u="sng" dirty="0"/>
              <a:t>çiftler </a:t>
            </a:r>
            <a:r>
              <a:rPr lang="tr-TR" sz="2800" b="1" u="sng" dirty="0" smtClean="0"/>
              <a:t>oluşmalı </a:t>
            </a:r>
            <a:r>
              <a:rPr lang="tr-TR" sz="2800" dirty="0" smtClean="0"/>
              <a:t>(kavga önleme)</a:t>
            </a:r>
            <a:endParaRPr lang="tr-TR" sz="2800" dirty="0"/>
          </a:p>
          <a:p>
            <a:r>
              <a:rPr lang="tr-TR" sz="2800" dirty="0"/>
              <a:t>Yuva materyali </a:t>
            </a:r>
            <a:r>
              <a:rPr lang="tr-TR" sz="2800" dirty="0" smtClean="0"/>
              <a:t>şart (</a:t>
            </a:r>
            <a:r>
              <a:rPr lang="tr-TR" sz="2800" b="1" u="sng" dirty="0" smtClean="0"/>
              <a:t>yavruları öldürebilir</a:t>
            </a:r>
            <a:r>
              <a:rPr lang="tr-TR" sz="2800" dirty="0" smtClean="0"/>
              <a:t>)</a:t>
            </a:r>
          </a:p>
          <a:p>
            <a:endParaRPr lang="tr-TR" sz="2800" dirty="0" smtClean="0"/>
          </a:p>
          <a:p>
            <a:r>
              <a:rPr lang="tr-TR" sz="2800" u="sng" dirty="0" smtClean="0"/>
              <a:t>5 </a:t>
            </a:r>
            <a:r>
              <a:rPr lang="tr-TR" sz="2800" u="sng" dirty="0"/>
              <a:t>°</a:t>
            </a:r>
            <a:r>
              <a:rPr lang="tr-TR" sz="2800" u="sng" dirty="0" smtClean="0"/>
              <a:t>C’nin altı sıcaklık ve </a:t>
            </a:r>
            <a:r>
              <a:rPr lang="tr-TR" sz="2800" u="sng" dirty="0"/>
              <a:t>8 saatin </a:t>
            </a:r>
            <a:r>
              <a:rPr lang="tr-TR" sz="2800" u="sng" dirty="0" smtClean="0"/>
              <a:t>altı aydınlık: </a:t>
            </a:r>
            <a:r>
              <a:rPr lang="tr-TR" sz="2800" u="sng" dirty="0" err="1" smtClean="0"/>
              <a:t>Hibernasyon</a:t>
            </a:r>
            <a:r>
              <a:rPr lang="tr-TR" sz="2800" u="sng" dirty="0" smtClean="0"/>
              <a:t> (fizyolojik değerler düşer)</a:t>
            </a:r>
            <a:endParaRPr lang="tr-TR" sz="2800" u="sng" dirty="0"/>
          </a:p>
          <a:p>
            <a:r>
              <a:rPr lang="tr-TR" sz="2800" dirty="0" smtClean="0"/>
              <a:t>Dokunma ile uyandırılabilir.</a:t>
            </a:r>
          </a:p>
          <a:p>
            <a:r>
              <a:rPr lang="tr-TR" sz="2800" u="sng" dirty="0" err="1" smtClean="0"/>
              <a:t>Hibernasyonda</a:t>
            </a:r>
            <a:r>
              <a:rPr lang="tr-TR" sz="2800" u="sng" dirty="0" smtClean="0"/>
              <a:t>: </a:t>
            </a:r>
            <a:r>
              <a:rPr lang="tr-TR" sz="2800" u="sng" dirty="0"/>
              <a:t>2 veya 3 günlük </a:t>
            </a:r>
            <a:r>
              <a:rPr lang="tr-TR" sz="2800" u="sng" dirty="0" smtClean="0"/>
              <a:t>devrelerle uyur 12 h uyanık kalır. </a:t>
            </a:r>
          </a:p>
          <a:p>
            <a:r>
              <a:rPr lang="tr-TR" sz="2800" u="sng" dirty="0" err="1" smtClean="0"/>
              <a:t>Hibernasyon</a:t>
            </a:r>
            <a:r>
              <a:rPr lang="tr-TR" sz="2800" u="sng" dirty="0" smtClean="0"/>
              <a:t> </a:t>
            </a:r>
            <a:r>
              <a:rPr lang="tr-TR" sz="2800" u="sng" dirty="0" err="1" smtClean="0"/>
              <a:t>peryodunda</a:t>
            </a:r>
            <a:r>
              <a:rPr lang="tr-TR" sz="2800" u="sng" dirty="0" smtClean="0"/>
              <a:t> da beslenme devam eder.</a:t>
            </a:r>
            <a:endParaRPr lang="tr-TR" sz="2800" u="sng" dirty="0"/>
          </a:p>
        </p:txBody>
      </p:sp>
    </p:spTree>
    <p:extLst>
      <p:ext uri="{BB962C8B-B14F-4D97-AF65-F5344CB8AC3E}">
        <p14:creationId xmlns:p14="http://schemas.microsoft.com/office/powerpoint/2010/main" val="42893089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Üreme</a:t>
            </a:r>
          </a:p>
          <a:p>
            <a:r>
              <a:rPr lang="tr-TR" dirty="0" smtClean="0"/>
              <a:t>Monogami</a:t>
            </a:r>
            <a:r>
              <a:rPr lang="tr-TR" dirty="0"/>
              <a:t>, harem sistemi ve elde </a:t>
            </a:r>
            <a:r>
              <a:rPr lang="tr-TR" dirty="0" smtClean="0"/>
              <a:t>çiftleştirme </a:t>
            </a:r>
            <a:r>
              <a:rPr lang="tr-TR" dirty="0"/>
              <a:t>uygulanabilir.</a:t>
            </a:r>
          </a:p>
          <a:p>
            <a:r>
              <a:rPr lang="tr-TR" dirty="0" smtClean="0"/>
              <a:t>Haremde 1-4 </a:t>
            </a:r>
            <a:r>
              <a:rPr lang="tr-TR" dirty="0"/>
              <a:t>erkek ile 5-15 </a:t>
            </a:r>
            <a:r>
              <a:rPr lang="tr-TR" dirty="0" smtClean="0"/>
              <a:t>dişi</a:t>
            </a:r>
            <a:endParaRPr lang="tr-TR" dirty="0"/>
          </a:p>
          <a:p>
            <a:r>
              <a:rPr lang="tr-TR" dirty="0" smtClean="0"/>
              <a:t>Doğum öncesi dişi ayrılmalı</a:t>
            </a:r>
          </a:p>
          <a:p>
            <a:endParaRPr lang="tr-TR" u="sng" dirty="0" smtClean="0"/>
          </a:p>
          <a:p>
            <a:r>
              <a:rPr lang="tr-TR" b="1" u="sng" dirty="0" smtClean="0"/>
              <a:t>En uygun çiftleştirme: </a:t>
            </a:r>
            <a:r>
              <a:rPr lang="tr-TR" dirty="0" smtClean="0"/>
              <a:t>dişiler karanlık dönemde erkek kafesine konur çiftleştirilir.</a:t>
            </a:r>
          </a:p>
          <a:p>
            <a:endParaRPr lang="tr-TR" dirty="0"/>
          </a:p>
          <a:p>
            <a:r>
              <a:rPr lang="tr-TR" dirty="0" smtClean="0"/>
              <a:t>Damızlıkta </a:t>
            </a:r>
            <a:r>
              <a:rPr lang="tr-TR" dirty="0"/>
              <a:t>ilk kullanma </a:t>
            </a:r>
            <a:r>
              <a:rPr lang="tr-TR" dirty="0" smtClean="0"/>
              <a:t>en erken 2 ay </a:t>
            </a:r>
          </a:p>
          <a:p>
            <a:r>
              <a:rPr lang="tr-TR" dirty="0" smtClean="0"/>
              <a:t>Gebelik Suriye:16-18 </a:t>
            </a:r>
            <a:r>
              <a:rPr lang="tr-TR" dirty="0"/>
              <a:t>gün</a:t>
            </a:r>
            <a:r>
              <a:rPr lang="tr-TR" dirty="0" smtClean="0"/>
              <a:t>, Çin:21-23 gün, </a:t>
            </a:r>
            <a:r>
              <a:rPr lang="tr-TR" dirty="0" err="1" smtClean="0"/>
              <a:t>roborovski</a:t>
            </a:r>
            <a:r>
              <a:rPr lang="tr-TR" dirty="0" smtClean="0"/>
              <a:t> (cüce) 23-30.</a:t>
            </a:r>
          </a:p>
          <a:p>
            <a:r>
              <a:rPr lang="tr-TR" dirty="0" smtClean="0"/>
              <a:t>Batında Suriye ortalama </a:t>
            </a:r>
            <a:r>
              <a:rPr lang="tr-TR" dirty="0"/>
              <a:t>6 (</a:t>
            </a:r>
            <a:r>
              <a:rPr lang="tr-TR" dirty="0" smtClean="0"/>
              <a:t>5-10) yavru Çin: 4-5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314741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6291648" cy="68580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Büyüme ve </a:t>
            </a:r>
            <a:r>
              <a:rPr lang="tr-TR" b="1" dirty="0" smtClean="0">
                <a:solidFill>
                  <a:srgbClr val="FF0000"/>
                </a:solidFill>
              </a:rPr>
              <a:t>Gelişme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/>
              <a:t>Yavrular </a:t>
            </a:r>
            <a:r>
              <a:rPr lang="tr-TR" dirty="0" smtClean="0"/>
              <a:t>gelişmemiş doğar</a:t>
            </a:r>
          </a:p>
          <a:p>
            <a:r>
              <a:rPr lang="tr-TR" dirty="0" err="1" smtClean="0"/>
              <a:t>C.a</a:t>
            </a:r>
            <a:r>
              <a:rPr lang="tr-TR" dirty="0" smtClean="0"/>
              <a:t>: 1,5-3 g</a:t>
            </a:r>
          </a:p>
          <a:p>
            <a:r>
              <a:rPr lang="tr-TR" dirty="0"/>
              <a:t>Kulak: 4 gün</a:t>
            </a:r>
          </a:p>
          <a:p>
            <a:r>
              <a:rPr lang="tr-TR" dirty="0" smtClean="0"/>
              <a:t>Göz: 12-14 gün</a:t>
            </a:r>
          </a:p>
          <a:p>
            <a:r>
              <a:rPr lang="tr-TR" dirty="0" smtClean="0"/>
              <a:t>Sütten kesim: 19-21 gün </a:t>
            </a:r>
          </a:p>
          <a:p>
            <a:r>
              <a:rPr lang="tr-TR" dirty="0" smtClean="0"/>
              <a:t>Katı gıda: 7-14 gün</a:t>
            </a:r>
          </a:p>
          <a:p>
            <a:r>
              <a:rPr lang="tr-TR" dirty="0" err="1" smtClean="0"/>
              <a:t>Puberta</a:t>
            </a:r>
            <a:r>
              <a:rPr lang="tr-TR" dirty="0" smtClean="0"/>
              <a:t>: erkek 2, dişi 1,5 ay </a:t>
            </a:r>
          </a:p>
          <a:p>
            <a:r>
              <a:rPr lang="tr-TR" dirty="0" smtClean="0"/>
              <a:t>en erken çiftleştirme yaşı 60 gün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200398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ÇEVRE </a:t>
            </a:r>
            <a:r>
              <a:rPr lang="tr-TR" b="1" dirty="0" smtClean="0">
                <a:solidFill>
                  <a:srgbClr val="FF0000"/>
                </a:solidFill>
              </a:rPr>
              <a:t>KOŞULLARI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 smtClean="0"/>
              <a:t>Tek </a:t>
            </a:r>
            <a:r>
              <a:rPr lang="tr-TR" dirty="0"/>
              <a:t>parça ve sert zeminli </a:t>
            </a:r>
            <a:r>
              <a:rPr lang="tr-TR" dirty="0" smtClean="0"/>
              <a:t>kafes.</a:t>
            </a:r>
          </a:p>
          <a:p>
            <a:r>
              <a:rPr lang="tr-TR" dirty="0" smtClean="0"/>
              <a:t>Suriye kazar ve yuva yapar; altlık şart </a:t>
            </a:r>
          </a:p>
          <a:p>
            <a:r>
              <a:rPr lang="tr-TR" dirty="0" smtClean="0"/>
              <a:t>Kafes yüksekliği 12 cm</a:t>
            </a:r>
          </a:p>
          <a:p>
            <a:r>
              <a:rPr lang="tr-TR" dirty="0" smtClean="0"/>
              <a:t>Alan tek hayvana 180 cm2</a:t>
            </a:r>
          </a:p>
          <a:p>
            <a:r>
              <a:rPr lang="tr-TR" dirty="0" err="1" smtClean="0"/>
              <a:t>Dişi+yavru</a:t>
            </a:r>
            <a:r>
              <a:rPr lang="tr-TR" dirty="0" smtClean="0"/>
              <a:t>: 650 cm2</a:t>
            </a:r>
          </a:p>
          <a:p>
            <a:r>
              <a:rPr lang="tr-TR" dirty="0"/>
              <a:t> </a:t>
            </a:r>
            <a:r>
              <a:rPr lang="tr-TR" dirty="0" smtClean="0"/>
              <a:t>Ses </a:t>
            </a:r>
            <a:r>
              <a:rPr lang="tr-TR" dirty="0" err="1" smtClean="0"/>
              <a:t>max</a:t>
            </a:r>
            <a:r>
              <a:rPr lang="tr-TR" dirty="0" smtClean="0"/>
              <a:t> 85 </a:t>
            </a:r>
            <a:r>
              <a:rPr lang="tr-TR" dirty="0" err="1" smtClean="0"/>
              <a:t>dB</a:t>
            </a:r>
            <a:r>
              <a:rPr lang="tr-TR" dirty="0" smtClean="0"/>
              <a:t> </a:t>
            </a:r>
          </a:p>
          <a:p>
            <a:r>
              <a:rPr lang="tr-TR" dirty="0" smtClean="0"/>
              <a:t>Sıcaklık: 18-26 </a:t>
            </a:r>
            <a:r>
              <a:rPr lang="tr-TR" baseline="30000" dirty="0" smtClean="0"/>
              <a:t>o</a:t>
            </a:r>
            <a:r>
              <a:rPr lang="tr-TR" dirty="0" smtClean="0"/>
              <a:t>C Nem % 40-60</a:t>
            </a:r>
            <a:endParaRPr lang="tr-TR" dirty="0"/>
          </a:p>
          <a:p>
            <a:r>
              <a:rPr lang="tr-TR" dirty="0" smtClean="0"/>
              <a:t>Hava değişimi saatte </a:t>
            </a:r>
            <a:r>
              <a:rPr lang="tr-TR" dirty="0"/>
              <a:t>15-20 </a:t>
            </a:r>
            <a:r>
              <a:rPr lang="tr-TR" dirty="0" smtClean="0"/>
              <a:t>devir</a:t>
            </a:r>
          </a:p>
          <a:p>
            <a:r>
              <a:rPr lang="tr-TR" dirty="0" smtClean="0"/>
              <a:t>12h/12h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626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GERBİL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5390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8003822" cy="685800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Gerbil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tr-TR" sz="2600" dirty="0"/>
              <a:t>Şube </a:t>
            </a:r>
            <a:r>
              <a:rPr lang="tr-TR" sz="2600" dirty="0" err="1"/>
              <a:t>Chordata</a:t>
            </a:r>
            <a:endParaRPr lang="tr-TR" sz="2600" dirty="0"/>
          </a:p>
          <a:p>
            <a:r>
              <a:rPr lang="tr-TR" sz="2600" dirty="0"/>
              <a:t>Alt şube </a:t>
            </a:r>
            <a:r>
              <a:rPr lang="tr-TR" sz="2600" dirty="0" err="1"/>
              <a:t>Vertebrata</a:t>
            </a:r>
            <a:r>
              <a:rPr lang="tr-TR" sz="2600" dirty="0"/>
              <a:t> </a:t>
            </a:r>
          </a:p>
          <a:p>
            <a:r>
              <a:rPr lang="tr-TR" sz="2600" dirty="0"/>
              <a:t>Sınıf </a:t>
            </a:r>
            <a:r>
              <a:rPr lang="tr-TR" sz="2600" dirty="0" err="1"/>
              <a:t>Mammalia</a:t>
            </a:r>
            <a:endParaRPr lang="tr-TR" sz="2600" dirty="0"/>
          </a:p>
          <a:p>
            <a:r>
              <a:rPr lang="tr-TR" sz="2600" dirty="0"/>
              <a:t>Takım </a:t>
            </a:r>
            <a:r>
              <a:rPr lang="tr-TR" sz="2600" dirty="0" err="1"/>
              <a:t>Rodentia</a:t>
            </a:r>
            <a:r>
              <a:rPr lang="tr-TR" sz="2600" dirty="0"/>
              <a:t> </a:t>
            </a:r>
          </a:p>
          <a:p>
            <a:r>
              <a:rPr lang="tr-TR" sz="2600" dirty="0"/>
              <a:t>Alt takım </a:t>
            </a:r>
            <a:r>
              <a:rPr lang="tr-TR" sz="2600" dirty="0" err="1"/>
              <a:t>Myomorpha</a:t>
            </a:r>
            <a:endParaRPr lang="tr-TR" sz="2600" dirty="0"/>
          </a:p>
          <a:p>
            <a:r>
              <a:rPr lang="tr-TR" sz="2600" dirty="0"/>
              <a:t>Aile </a:t>
            </a:r>
            <a:r>
              <a:rPr lang="tr-TR" sz="2600" dirty="0" err="1"/>
              <a:t>Cricetidae</a:t>
            </a:r>
            <a:r>
              <a:rPr lang="tr-TR" sz="2600" dirty="0"/>
              <a:t> </a:t>
            </a:r>
          </a:p>
          <a:p>
            <a:r>
              <a:rPr lang="tr-TR" sz="2600" dirty="0"/>
              <a:t>Alt aile </a:t>
            </a:r>
            <a:r>
              <a:rPr lang="tr-TR" sz="2600" dirty="0" err="1"/>
              <a:t>Gerbilinae</a:t>
            </a:r>
            <a:endParaRPr lang="tr-TR" sz="2600" dirty="0"/>
          </a:p>
          <a:p>
            <a:r>
              <a:rPr lang="tr-TR" sz="2600" dirty="0" smtClean="0"/>
              <a:t>2n:44</a:t>
            </a:r>
          </a:p>
          <a:p>
            <a:r>
              <a:rPr lang="tr-TR" sz="2600" i="1" dirty="0" smtClean="0"/>
              <a:t>  </a:t>
            </a:r>
          </a:p>
          <a:p>
            <a:r>
              <a:rPr lang="tr-TR" i="1" dirty="0" smtClean="0"/>
              <a:t>                                                                                                                 </a:t>
            </a:r>
          </a:p>
          <a:p>
            <a:r>
              <a:rPr lang="tr-TR" i="1" dirty="0"/>
              <a:t> </a:t>
            </a:r>
            <a:r>
              <a:rPr lang="tr-TR" i="1" dirty="0" smtClean="0"/>
              <a:t>                                                                                                        </a:t>
            </a:r>
          </a:p>
          <a:p>
            <a:endParaRPr lang="tr-TR" i="1" dirty="0"/>
          </a:p>
          <a:p>
            <a:r>
              <a:rPr lang="tr-TR" i="1" dirty="0" smtClean="0"/>
              <a:t>                                                                                                                                       </a:t>
            </a:r>
          </a:p>
          <a:p>
            <a:endParaRPr lang="tr-TR" i="1" dirty="0"/>
          </a:p>
          <a:p>
            <a:endParaRPr lang="tr-TR" i="1" dirty="0" smtClean="0"/>
          </a:p>
          <a:p>
            <a:endParaRPr lang="tr-TR" i="1" dirty="0"/>
          </a:p>
          <a:p>
            <a:endParaRPr lang="tr-TR" i="1" dirty="0" smtClean="0"/>
          </a:p>
          <a:p>
            <a:endParaRPr lang="tr-TR" i="1" dirty="0"/>
          </a:p>
          <a:p>
            <a:endParaRPr lang="tr-TR" i="1" dirty="0" smtClean="0"/>
          </a:p>
          <a:p>
            <a:endParaRPr lang="tr-TR" i="1" dirty="0"/>
          </a:p>
          <a:p>
            <a:endParaRPr lang="tr-TR" i="1" dirty="0"/>
          </a:p>
          <a:p>
            <a:endParaRPr lang="tr-TR" i="1" dirty="0" smtClean="0"/>
          </a:p>
          <a:p>
            <a:r>
              <a:rPr lang="tr-TR" i="1" dirty="0"/>
              <a:t> </a:t>
            </a:r>
            <a:r>
              <a:rPr lang="tr-TR" i="1" dirty="0" smtClean="0"/>
              <a:t>                                 </a:t>
            </a:r>
            <a:endParaRPr lang="tr-TR" i="1" dirty="0"/>
          </a:p>
        </p:txBody>
      </p:sp>
      <p:sp>
        <p:nvSpPr>
          <p:cNvPr id="5" name="Dikdörtgen 4"/>
          <p:cNvSpPr/>
          <p:nvPr/>
        </p:nvSpPr>
        <p:spPr>
          <a:xfrm>
            <a:off x="4842934" y="3224534"/>
            <a:ext cx="6343649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tr-TR" sz="2200" i="1" dirty="0">
                <a:solidFill>
                  <a:srgbClr val="2F2B20"/>
                </a:solidFill>
              </a:rPr>
              <a:t>Meriones </a:t>
            </a:r>
            <a:r>
              <a:rPr lang="tr-TR" sz="2200" i="1" dirty="0" err="1" smtClean="0">
                <a:solidFill>
                  <a:srgbClr val="2F2B20"/>
                </a:solidFill>
              </a:rPr>
              <a:t>unguiculatus</a:t>
            </a:r>
            <a:r>
              <a:rPr lang="tr-TR" sz="2200" i="1" dirty="0" smtClean="0">
                <a:solidFill>
                  <a:srgbClr val="2F2B20"/>
                </a:solidFill>
              </a:rPr>
              <a:t> (Moğol </a:t>
            </a:r>
            <a:r>
              <a:rPr lang="tr-TR" sz="2200" i="1" dirty="0" err="1" smtClean="0">
                <a:solidFill>
                  <a:srgbClr val="2F2B20"/>
                </a:solidFill>
              </a:rPr>
              <a:t>gerbili</a:t>
            </a:r>
            <a:r>
              <a:rPr lang="tr-TR" sz="2200" i="1" dirty="0" smtClean="0">
                <a:solidFill>
                  <a:srgbClr val="2F2B20"/>
                </a:solidFill>
              </a:rPr>
              <a:t>)</a:t>
            </a:r>
          </a:p>
          <a:p>
            <a:pPr marL="114300" lvl="0">
              <a:spcBef>
                <a:spcPct val="20000"/>
              </a:spcBef>
              <a:buClr>
                <a:srgbClr val="A9A57C"/>
              </a:buClr>
            </a:pPr>
            <a:r>
              <a:rPr lang="tr-TR" sz="2200" i="1" dirty="0" smtClean="0">
                <a:solidFill>
                  <a:srgbClr val="2F2B20"/>
                </a:solidFill>
              </a:rPr>
              <a:t>             En çok kullanılan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51486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2890"/>
            <a:ext cx="10769600" cy="5412148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Gerbil</a:t>
            </a:r>
            <a:r>
              <a:rPr lang="tr-TR" b="1" dirty="0" smtClean="0">
                <a:solidFill>
                  <a:srgbClr val="FF0000"/>
                </a:solidFill>
              </a:rPr>
              <a:t> Anatomi ve Fizyoloji</a:t>
            </a:r>
          </a:p>
          <a:p>
            <a:r>
              <a:rPr lang="tr-TR" dirty="0" smtClean="0"/>
              <a:t>İri fare-küçük </a:t>
            </a:r>
            <a:r>
              <a:rPr lang="tr-TR" dirty="0" err="1" smtClean="0"/>
              <a:t>rat</a:t>
            </a:r>
            <a:endParaRPr lang="tr-TR" dirty="0" smtClean="0"/>
          </a:p>
          <a:p>
            <a:r>
              <a:rPr lang="tr-TR" dirty="0" smtClean="0"/>
              <a:t>Erişkin vücut uzunluğu </a:t>
            </a:r>
            <a:r>
              <a:rPr lang="tr-TR" dirty="0"/>
              <a:t>11.0-13.5 cm </a:t>
            </a:r>
            <a:endParaRPr lang="tr-TR" dirty="0" smtClean="0"/>
          </a:p>
          <a:p>
            <a:r>
              <a:rPr lang="tr-TR" dirty="0" smtClean="0"/>
              <a:t>Tüyle kaplı kuyruk vücut uzunluğuna yakın </a:t>
            </a:r>
            <a:r>
              <a:rPr lang="tr-TR" dirty="0"/>
              <a:t>(9.5-12.0 cm</a:t>
            </a:r>
            <a:r>
              <a:rPr lang="tr-TR" dirty="0" smtClean="0"/>
              <a:t>).</a:t>
            </a:r>
          </a:p>
          <a:p>
            <a:r>
              <a:rPr lang="tr-TR" dirty="0" smtClean="0"/>
              <a:t>Kısa ve sık kıl örtüsü,  FARK</a:t>
            </a:r>
            <a:r>
              <a:rPr lang="tr-TR" dirty="0"/>
              <a:t>: </a:t>
            </a:r>
            <a:r>
              <a:rPr lang="tr-TR" dirty="0" smtClean="0"/>
              <a:t>ayak </a:t>
            </a:r>
            <a:r>
              <a:rPr lang="tr-TR" dirty="0"/>
              <a:t>taban yastıkları tüylü</a:t>
            </a:r>
            <a:endParaRPr lang="tr-TR" dirty="0" smtClean="0"/>
          </a:p>
          <a:p>
            <a:r>
              <a:rPr lang="tr-TR" dirty="0" smtClean="0"/>
              <a:t>Baş kısa ve geniş yapılı</a:t>
            </a:r>
          </a:p>
          <a:p>
            <a:r>
              <a:rPr lang="tr-TR" dirty="0" smtClean="0"/>
              <a:t>3-0-0-1 diş formülü</a:t>
            </a:r>
          </a:p>
          <a:p>
            <a:r>
              <a:rPr lang="tr-TR" dirty="0" smtClean="0"/>
              <a:t>Arka </a:t>
            </a:r>
            <a:r>
              <a:rPr lang="tr-TR" dirty="0"/>
              <a:t>bacaklar ön bacaklara göre </a:t>
            </a:r>
            <a:r>
              <a:rPr lang="tr-TR" dirty="0" smtClean="0"/>
              <a:t>uzun.</a:t>
            </a:r>
          </a:p>
          <a:p>
            <a:r>
              <a:rPr lang="tr-TR" dirty="0" smtClean="0"/>
              <a:t>Dört </a:t>
            </a:r>
            <a:r>
              <a:rPr lang="tr-TR" dirty="0"/>
              <a:t>çift meme </a:t>
            </a:r>
            <a:r>
              <a:rPr lang="tr-TR" dirty="0" smtClean="0"/>
              <a:t>bezi</a:t>
            </a:r>
          </a:p>
          <a:p>
            <a:r>
              <a:rPr lang="tr-TR" dirty="0" err="1" smtClean="0"/>
              <a:t>Nokturnal</a:t>
            </a:r>
            <a:endParaRPr lang="tr-TR" dirty="0" smtClean="0"/>
          </a:p>
          <a:p>
            <a:r>
              <a:rPr lang="tr-TR" dirty="0" err="1" smtClean="0"/>
              <a:t>Herbivor-Granivor</a:t>
            </a:r>
            <a:endParaRPr lang="tr-TR" dirty="0" smtClean="0"/>
          </a:p>
          <a:p>
            <a:r>
              <a:rPr lang="tr-TR" dirty="0" smtClean="0"/>
              <a:t>-18 ila +38 °C </a:t>
            </a:r>
            <a:r>
              <a:rPr lang="tr-TR" dirty="0" err="1" smtClean="0"/>
              <a:t>tolerasyon</a:t>
            </a:r>
            <a:endParaRPr lang="tr-TR" dirty="0" smtClean="0"/>
          </a:p>
          <a:p>
            <a:r>
              <a:rPr lang="tr-TR" dirty="0" smtClean="0"/>
              <a:t>18-26 °</a:t>
            </a:r>
            <a:r>
              <a:rPr lang="tr-TR" dirty="0"/>
              <a:t>C </a:t>
            </a:r>
            <a:r>
              <a:rPr lang="tr-TR" dirty="0" smtClean="0"/>
              <a:t>konfor </a:t>
            </a:r>
            <a:r>
              <a:rPr lang="tr-TR" dirty="0" err="1" smtClean="0"/>
              <a:t>zonu</a:t>
            </a:r>
            <a:endParaRPr lang="tr-TR" dirty="0" smtClean="0"/>
          </a:p>
          <a:p>
            <a:r>
              <a:rPr lang="tr-TR" dirty="0" smtClean="0"/>
              <a:t>Gün </a:t>
            </a:r>
            <a:r>
              <a:rPr lang="tr-TR" dirty="0"/>
              <a:t>boyunca az su </a:t>
            </a:r>
            <a:r>
              <a:rPr lang="tr-TR" dirty="0" smtClean="0"/>
              <a:t>tüketimi</a:t>
            </a:r>
          </a:p>
          <a:p>
            <a:r>
              <a:rPr lang="tr-TR" dirty="0" smtClean="0"/>
              <a:t>Az miktarda idrar.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6709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>
                <a:solidFill>
                  <a:srgbClr val="C00000"/>
                </a:solidFill>
              </a:rPr>
              <a:t>Laboratuvar hayvanı türleri ortak </a:t>
            </a:r>
            <a:r>
              <a:rPr lang="tr-TR" sz="2800" dirty="0" smtClean="0">
                <a:solidFill>
                  <a:srgbClr val="C00000"/>
                </a:solidFill>
              </a:rPr>
              <a:t>olumlu özellikleri</a:t>
            </a:r>
            <a:r>
              <a:rPr lang="tr-TR" sz="2800" dirty="0"/>
              <a:t>;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Ergin c.a. düşük (Fare: 40 g; Tavşan: 1-5 kg)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Günlük yem tüketimi düşük.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Küçük kafeslerde yaşama.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Hızlı jenerasyon.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Bir doğumda fazla yavru sayısı.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/>
              <a:t>Çalışmaya özel model oluşturabilme.</a:t>
            </a:r>
          </a:p>
        </p:txBody>
      </p:sp>
    </p:spTree>
    <p:extLst>
      <p:ext uri="{BB962C8B-B14F-4D97-AF65-F5344CB8AC3E}">
        <p14:creationId xmlns:p14="http://schemas.microsoft.com/office/powerpoint/2010/main" val="21722345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Kullanım alanları</a:t>
            </a:r>
          </a:p>
          <a:p>
            <a:r>
              <a:rPr lang="tr-TR" dirty="0" err="1" smtClean="0"/>
              <a:t>İskemi</a:t>
            </a:r>
            <a:r>
              <a:rPr lang="tr-TR" dirty="0" smtClean="0"/>
              <a:t> </a:t>
            </a:r>
          </a:p>
          <a:p>
            <a:r>
              <a:rPr lang="tr-TR" u="sng" dirty="0" smtClean="0"/>
              <a:t>(</a:t>
            </a:r>
            <a:r>
              <a:rPr lang="tr-TR" u="sng" dirty="0" err="1" smtClean="0"/>
              <a:t>willis</a:t>
            </a:r>
            <a:r>
              <a:rPr lang="tr-TR" u="sng" dirty="0" smtClean="0"/>
              <a:t> poligonu tam gelişmemiş)</a:t>
            </a:r>
          </a:p>
          <a:p>
            <a:r>
              <a:rPr lang="tr-TR" dirty="0" smtClean="0"/>
              <a:t>Şok, felç</a:t>
            </a:r>
          </a:p>
          <a:p>
            <a:r>
              <a:rPr lang="tr-TR" dirty="0" err="1" smtClean="0"/>
              <a:t>Paraziter</a:t>
            </a:r>
            <a:r>
              <a:rPr lang="tr-TR" dirty="0" smtClean="0"/>
              <a:t> hastalıklar,</a:t>
            </a:r>
          </a:p>
          <a:p>
            <a:r>
              <a:rPr lang="tr-TR" dirty="0"/>
              <a:t>N</a:t>
            </a:r>
            <a:r>
              <a:rPr lang="tr-TR" dirty="0" smtClean="0"/>
              <a:t>öroloji,</a:t>
            </a:r>
          </a:p>
          <a:p>
            <a:r>
              <a:rPr lang="tr-TR" dirty="0"/>
              <a:t>K</a:t>
            </a:r>
            <a:r>
              <a:rPr lang="tr-TR" dirty="0" smtClean="0"/>
              <a:t>anser,</a:t>
            </a:r>
          </a:p>
          <a:p>
            <a:r>
              <a:rPr lang="tr-TR" dirty="0"/>
              <a:t>D</a:t>
            </a:r>
            <a:r>
              <a:rPr lang="tr-TR" dirty="0" smtClean="0"/>
              <a:t>avranış,</a:t>
            </a:r>
          </a:p>
          <a:p>
            <a:r>
              <a:rPr lang="tr-TR" dirty="0" smtClean="0"/>
              <a:t>Epilepsi (%50 sıklıkla görülür)</a:t>
            </a:r>
          </a:p>
          <a:p>
            <a:r>
              <a:rPr lang="tr-TR" dirty="0" smtClean="0"/>
              <a:t>Depresyon</a:t>
            </a:r>
          </a:p>
          <a:p>
            <a:r>
              <a:rPr lang="tr-TR" dirty="0"/>
              <a:t>G</a:t>
            </a:r>
            <a:r>
              <a:rPr lang="tr-TR" dirty="0" smtClean="0"/>
              <a:t>enetik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84499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32444" cy="6858000"/>
          </a:xfrm>
        </p:spPr>
        <p:txBody>
          <a:bodyPr>
            <a:normAutofit/>
          </a:bodyPr>
          <a:lstStyle/>
          <a:p>
            <a:r>
              <a:rPr lang="tr-TR" dirty="0" smtClean="0"/>
              <a:t>CA: Dişi ergin 70-100g,  Erkek </a:t>
            </a:r>
            <a:r>
              <a:rPr lang="tr-TR" dirty="0"/>
              <a:t>ergin </a:t>
            </a:r>
            <a:r>
              <a:rPr lang="tr-TR" dirty="0" smtClean="0"/>
              <a:t>80-110g </a:t>
            </a:r>
          </a:p>
          <a:p>
            <a:r>
              <a:rPr lang="tr-TR" dirty="0" smtClean="0"/>
              <a:t>Yaşam </a:t>
            </a:r>
            <a:r>
              <a:rPr lang="tr-TR" dirty="0"/>
              <a:t>süresi </a:t>
            </a:r>
            <a:r>
              <a:rPr lang="tr-TR" dirty="0" smtClean="0"/>
              <a:t> 3-4 yıl</a:t>
            </a:r>
          </a:p>
          <a:p>
            <a:r>
              <a:rPr lang="tr-TR" dirty="0"/>
              <a:t> Su </a:t>
            </a:r>
            <a:r>
              <a:rPr lang="tr-TR" dirty="0" smtClean="0"/>
              <a:t>tüketimi:  </a:t>
            </a:r>
            <a:r>
              <a:rPr lang="tr-TR" dirty="0"/>
              <a:t>4-7 </a:t>
            </a:r>
            <a:r>
              <a:rPr lang="tr-TR" dirty="0" smtClean="0"/>
              <a:t>(</a:t>
            </a:r>
            <a:r>
              <a:rPr lang="tr-TR" dirty="0"/>
              <a:t>ml/100g CA/gün) </a:t>
            </a:r>
            <a:endParaRPr lang="tr-TR" dirty="0" smtClean="0"/>
          </a:p>
          <a:p>
            <a:r>
              <a:rPr lang="tr-TR" dirty="0" smtClean="0"/>
              <a:t>Yem tüketimi: 5-7 (</a:t>
            </a:r>
            <a:r>
              <a:rPr lang="tr-TR" dirty="0"/>
              <a:t>g/100g CA/gün</a:t>
            </a:r>
            <a:r>
              <a:rPr lang="tr-TR" dirty="0" smtClean="0"/>
              <a:t>)</a:t>
            </a:r>
          </a:p>
          <a:p>
            <a:r>
              <a:rPr lang="tr-TR" dirty="0" smtClean="0"/>
              <a:t>Doğum ağırlığı: 2.5-3.5 g</a:t>
            </a:r>
          </a:p>
          <a:p>
            <a:r>
              <a:rPr lang="tr-TR" dirty="0" smtClean="0"/>
              <a:t>Sütten </a:t>
            </a:r>
            <a:r>
              <a:rPr lang="tr-TR" dirty="0"/>
              <a:t>kesim </a:t>
            </a:r>
            <a:r>
              <a:rPr lang="tr-TR" dirty="0" smtClean="0"/>
              <a:t>21-28 gün  - 16-20 g </a:t>
            </a:r>
            <a:r>
              <a:rPr lang="tr-TR" dirty="0" err="1" smtClean="0"/>
              <a:t>c.a</a:t>
            </a:r>
            <a:endParaRPr lang="tr-TR" dirty="0" smtClean="0"/>
          </a:p>
          <a:p>
            <a:r>
              <a:rPr lang="tr-TR" dirty="0"/>
              <a:t> Erkek </a:t>
            </a:r>
            <a:r>
              <a:rPr lang="tr-TR" dirty="0" smtClean="0"/>
              <a:t>yavru </a:t>
            </a:r>
            <a:r>
              <a:rPr lang="tr-TR" dirty="0" err="1" smtClean="0"/>
              <a:t>c.a</a:t>
            </a:r>
            <a:r>
              <a:rPr lang="tr-TR" dirty="0" smtClean="0"/>
              <a:t> %5 daha fazla</a:t>
            </a:r>
          </a:p>
          <a:p>
            <a:r>
              <a:rPr lang="tr-TR" dirty="0" smtClean="0"/>
              <a:t>Yavru ölüm oranı </a:t>
            </a:r>
            <a:r>
              <a:rPr lang="tr-TR" dirty="0"/>
              <a:t>% </a:t>
            </a:r>
            <a:r>
              <a:rPr lang="tr-TR" dirty="0" smtClean="0"/>
              <a:t>20</a:t>
            </a:r>
          </a:p>
          <a:p>
            <a:r>
              <a:rPr lang="tr-TR" dirty="0" smtClean="0"/>
              <a:t>Ölümler ilk 5 gün içinde (erkeklerde </a:t>
            </a:r>
            <a:r>
              <a:rPr lang="tr-TR" dirty="0" err="1" smtClean="0"/>
              <a:t>mortalite</a:t>
            </a:r>
            <a:r>
              <a:rPr lang="tr-TR" dirty="0" smtClean="0"/>
              <a:t> fazla)</a:t>
            </a:r>
          </a:p>
          <a:p>
            <a:r>
              <a:rPr lang="tr-TR" dirty="0" smtClean="0"/>
              <a:t>Ölüm oranı fazla yavru sayısında daha da artar </a:t>
            </a:r>
          </a:p>
          <a:p>
            <a:r>
              <a:rPr lang="tr-TR" dirty="0" smtClean="0"/>
              <a:t>Cinsiyet oranı doğumda 1.03 sütten kesimde 1.0 a düşer.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55344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0769600" cy="6400800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Üreme 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Monogami </a:t>
            </a:r>
            <a:r>
              <a:rPr lang="tr-TR" dirty="0"/>
              <a:t>en </a:t>
            </a:r>
            <a:r>
              <a:rPr lang="tr-TR" dirty="0" smtClean="0"/>
              <a:t>uygun yöntem.</a:t>
            </a:r>
          </a:p>
          <a:p>
            <a:r>
              <a:rPr lang="tr-TR" dirty="0" smtClean="0"/>
              <a:t>Poligamide dişiler kavga edebilir. </a:t>
            </a:r>
          </a:p>
          <a:p>
            <a:r>
              <a:rPr lang="tr-TR" dirty="0" err="1" smtClean="0"/>
              <a:t>Monogamik</a:t>
            </a:r>
            <a:r>
              <a:rPr lang="tr-TR" dirty="0" smtClean="0"/>
              <a:t> gruplar sütten kesim sonrası oluşmalı </a:t>
            </a:r>
          </a:p>
          <a:p>
            <a:r>
              <a:rPr lang="tr-TR" dirty="0" smtClean="0"/>
              <a:t>Çiftler içi kavga da olabilir gözlem ve ayırma yapılır. </a:t>
            </a:r>
          </a:p>
          <a:p>
            <a:r>
              <a:rPr lang="tr-TR" dirty="0" smtClean="0"/>
              <a:t>Yıl boyu </a:t>
            </a:r>
            <a:r>
              <a:rPr lang="tr-TR" dirty="0" err="1" smtClean="0"/>
              <a:t>östrus</a:t>
            </a:r>
            <a:r>
              <a:rPr lang="tr-TR" dirty="0" smtClean="0"/>
              <a:t> görülür</a:t>
            </a:r>
          </a:p>
          <a:p>
            <a:r>
              <a:rPr lang="tr-TR" dirty="0" smtClean="0"/>
              <a:t>4-6 günde bir </a:t>
            </a:r>
            <a:r>
              <a:rPr lang="tr-TR" dirty="0" err="1" smtClean="0"/>
              <a:t>östrus</a:t>
            </a:r>
            <a:endParaRPr lang="tr-TR" dirty="0" smtClean="0"/>
          </a:p>
          <a:p>
            <a:r>
              <a:rPr lang="tr-TR" dirty="0" smtClean="0"/>
              <a:t>Gebelik </a:t>
            </a:r>
            <a:r>
              <a:rPr lang="tr-TR" dirty="0"/>
              <a:t>süresi 23-46 gün (post </a:t>
            </a:r>
            <a:r>
              <a:rPr lang="tr-TR" dirty="0" err="1"/>
              <a:t>partum</a:t>
            </a:r>
            <a:r>
              <a:rPr lang="tr-TR" dirty="0"/>
              <a:t> </a:t>
            </a:r>
            <a:r>
              <a:rPr lang="tr-TR" dirty="0" err="1"/>
              <a:t>östrus</a:t>
            </a:r>
            <a:r>
              <a:rPr lang="tr-TR" dirty="0"/>
              <a:t> nedenli </a:t>
            </a:r>
            <a:r>
              <a:rPr lang="tr-TR" dirty="0" err="1"/>
              <a:t>implantasyonda</a:t>
            </a:r>
            <a:r>
              <a:rPr lang="tr-TR" dirty="0"/>
              <a:t> gecikme)</a:t>
            </a:r>
          </a:p>
          <a:p>
            <a:r>
              <a:rPr lang="tr-TR" dirty="0"/>
              <a:t>Batında: 3-8 yavru</a:t>
            </a:r>
          </a:p>
          <a:p>
            <a:r>
              <a:rPr lang="tr-TR" dirty="0" smtClean="0"/>
              <a:t>Gebelik:21-46 gün (anne </a:t>
            </a:r>
            <a:r>
              <a:rPr lang="tr-TR" dirty="0" err="1" smtClean="0"/>
              <a:t>laktasyonda</a:t>
            </a:r>
            <a:r>
              <a:rPr lang="tr-TR" dirty="0" smtClean="0"/>
              <a:t> ise 27 gün)</a:t>
            </a:r>
          </a:p>
          <a:p>
            <a:r>
              <a:rPr lang="tr-TR" dirty="0" smtClean="0"/>
              <a:t>Yaşlı dişiler daha az sayıda ve düşük </a:t>
            </a:r>
            <a:r>
              <a:rPr lang="tr-TR" dirty="0" err="1" smtClean="0"/>
              <a:t>c.a</a:t>
            </a:r>
            <a:r>
              <a:rPr lang="tr-TR" dirty="0" smtClean="0"/>
              <a:t> sahip yavru verirken gençlere göre bakımları daha iyidir bu yavruların hayatta kalma şansı daha </a:t>
            </a:r>
            <a:r>
              <a:rPr lang="tr-TR" dirty="0"/>
              <a:t>yüksektir. </a:t>
            </a:r>
            <a:endParaRPr lang="tr-TR" dirty="0" smtClean="0"/>
          </a:p>
          <a:p>
            <a:r>
              <a:rPr lang="tr-TR" dirty="0"/>
              <a:t>En erken çiftleştirme yaşı: 60 gün</a:t>
            </a:r>
          </a:p>
          <a:p>
            <a:r>
              <a:rPr lang="tr-TR" dirty="0" smtClean="0"/>
              <a:t>Erkek çiftleşme davranışı: 70-84 gün (sperma aktivitesi) uygun yaş: 75-105 gün.</a:t>
            </a:r>
          </a:p>
          <a:p>
            <a:r>
              <a:rPr lang="tr-TR" dirty="0" smtClean="0"/>
              <a:t>Dişi vajinal açıklık: 40 </a:t>
            </a:r>
            <a:r>
              <a:rPr lang="tr-TR" dirty="0"/>
              <a:t>ile 76 </a:t>
            </a:r>
            <a:r>
              <a:rPr lang="tr-TR" dirty="0" smtClean="0"/>
              <a:t>gün </a:t>
            </a:r>
          </a:p>
          <a:p>
            <a:r>
              <a:rPr lang="tr-TR" dirty="0" smtClean="0"/>
              <a:t>Olgunluk belirtisi 63-84 gün (sütten kesimden sonra hemen ayrılırsa)</a:t>
            </a:r>
          </a:p>
          <a:p>
            <a:r>
              <a:rPr lang="tr-TR" dirty="0" smtClean="0"/>
              <a:t>Uygun çiftleşme: 75-105 gün</a:t>
            </a:r>
          </a:p>
          <a:p>
            <a:pPr marL="114300" indent="0">
              <a:buNone/>
            </a:pPr>
            <a:r>
              <a:rPr lang="tr-TR" dirty="0" smtClean="0"/>
              <a:t>Doğum </a:t>
            </a:r>
            <a:r>
              <a:rPr lang="tr-TR" dirty="0"/>
              <a:t>genellikle gece </a:t>
            </a:r>
            <a:r>
              <a:rPr lang="tr-TR" dirty="0" smtClean="0"/>
              <a:t>olur</a:t>
            </a:r>
          </a:p>
          <a:p>
            <a:pPr marL="114300" indent="0">
              <a:buNone/>
            </a:pPr>
            <a:r>
              <a:rPr lang="tr-TR" dirty="0" smtClean="0"/>
              <a:t>Bir yavru 10-15 dakikada doğar</a:t>
            </a:r>
          </a:p>
          <a:p>
            <a:pPr marL="114300" indent="0">
              <a:buNone/>
            </a:pPr>
            <a:r>
              <a:rPr lang="tr-TR" dirty="0" smtClean="0"/>
              <a:t>Batında 3-8 yavru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11437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5125155" y="37223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 smtClean="0"/>
              <a:t>Gelişmemiş doğarlar</a:t>
            </a:r>
          </a:p>
          <a:p>
            <a:r>
              <a:rPr lang="tr-TR" sz="2400" dirty="0" smtClean="0"/>
              <a:t>Kulak gelişimi: 3-7 gün</a:t>
            </a:r>
          </a:p>
          <a:p>
            <a:r>
              <a:rPr lang="tr-TR" sz="2400" dirty="0" smtClean="0"/>
              <a:t>Tüy: 5-7 gün</a:t>
            </a:r>
          </a:p>
          <a:p>
            <a:r>
              <a:rPr lang="tr-TR" sz="2400" dirty="0" smtClean="0"/>
              <a:t>Göz: 16-21 gün</a:t>
            </a:r>
          </a:p>
          <a:p>
            <a:r>
              <a:rPr lang="tr-TR" sz="2400" dirty="0" smtClean="0"/>
              <a:t>Yavru bakımı kritik dönem:3-4. haftalar</a:t>
            </a:r>
            <a:endParaRPr lang="tr-TR" sz="24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9304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66311" cy="68580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ÇEVRE </a:t>
            </a:r>
            <a:r>
              <a:rPr lang="tr-TR" b="1" dirty="0" smtClean="0">
                <a:solidFill>
                  <a:srgbClr val="FF0000"/>
                </a:solidFill>
              </a:rPr>
              <a:t>KOŞULLARI </a:t>
            </a:r>
          </a:p>
          <a:p>
            <a:r>
              <a:rPr lang="tr-TR" dirty="0" smtClean="0"/>
              <a:t>Kafes sert tabanlı tek parça.</a:t>
            </a:r>
          </a:p>
          <a:p>
            <a:r>
              <a:rPr lang="tr-TR" dirty="0" smtClean="0"/>
              <a:t>Kazmaya yeterli 5 cm kalınlığında altlık </a:t>
            </a:r>
          </a:p>
          <a:p>
            <a:r>
              <a:rPr lang="tr-TR" dirty="0" smtClean="0"/>
              <a:t>Yükseklik 15 cm</a:t>
            </a:r>
          </a:p>
          <a:p>
            <a:r>
              <a:rPr lang="tr-TR" dirty="0" smtClean="0"/>
              <a:t>Damızlık çift kafesi: 1300 cm</a:t>
            </a:r>
            <a:r>
              <a:rPr lang="tr-TR" baseline="30000" dirty="0" smtClean="0"/>
              <a:t>2</a:t>
            </a:r>
            <a:r>
              <a:rPr lang="tr-TR" dirty="0" smtClean="0"/>
              <a:t> olmalı.</a:t>
            </a:r>
          </a:p>
          <a:p>
            <a:r>
              <a:rPr lang="tr-TR" dirty="0" smtClean="0"/>
              <a:t>40 g’dan hafif </a:t>
            </a:r>
            <a:r>
              <a:rPr lang="tr-TR" dirty="0"/>
              <a:t>olan her bir hayvan için 150 cm2</a:t>
            </a:r>
            <a:r>
              <a:rPr lang="tr-TR" dirty="0" smtClean="0"/>
              <a:t>,</a:t>
            </a:r>
          </a:p>
          <a:p>
            <a:r>
              <a:rPr lang="tr-TR" dirty="0" smtClean="0"/>
              <a:t>40 </a:t>
            </a:r>
            <a:r>
              <a:rPr lang="tr-TR" dirty="0"/>
              <a:t>g’dan </a:t>
            </a:r>
            <a:r>
              <a:rPr lang="tr-TR" dirty="0" smtClean="0"/>
              <a:t>ağır </a:t>
            </a:r>
            <a:r>
              <a:rPr lang="tr-TR" dirty="0"/>
              <a:t>olan her bir hayvan için de </a:t>
            </a:r>
            <a:r>
              <a:rPr lang="tr-TR" dirty="0" smtClean="0"/>
              <a:t>230 </a:t>
            </a:r>
            <a:r>
              <a:rPr lang="tr-TR" dirty="0"/>
              <a:t>cm2 taban </a:t>
            </a:r>
            <a:r>
              <a:rPr lang="tr-TR" dirty="0" smtClean="0"/>
              <a:t>alanı.</a:t>
            </a:r>
          </a:p>
          <a:p>
            <a:r>
              <a:rPr lang="tr-TR" dirty="0" smtClean="0"/>
              <a:t>Kafeslerde </a:t>
            </a:r>
            <a:r>
              <a:rPr lang="tr-TR" dirty="0"/>
              <a:t>yuvaya </a:t>
            </a:r>
            <a:r>
              <a:rPr lang="tr-TR" dirty="0" smtClean="0"/>
              <a:t>ulaşan tünel (L: 15-20  R: 5cm)</a:t>
            </a:r>
          </a:p>
          <a:p>
            <a:r>
              <a:rPr lang="tr-TR" dirty="0" smtClean="0"/>
              <a:t>İdeal sıcaklık :18-26 </a:t>
            </a:r>
            <a:r>
              <a:rPr lang="tr-TR" baseline="30000" dirty="0" smtClean="0"/>
              <a:t>o</a:t>
            </a:r>
            <a:r>
              <a:rPr lang="tr-TR" dirty="0" smtClean="0"/>
              <a:t>C (-18   +38 </a:t>
            </a:r>
            <a:r>
              <a:rPr lang="tr-TR" baseline="30000" dirty="0" smtClean="0"/>
              <a:t>o</a:t>
            </a:r>
            <a:r>
              <a:rPr lang="tr-TR" dirty="0" smtClean="0"/>
              <a:t>C çöl şartları)</a:t>
            </a:r>
            <a:endParaRPr lang="tr-TR" dirty="0"/>
          </a:p>
          <a:p>
            <a:r>
              <a:rPr lang="tr-TR" dirty="0" smtClean="0"/>
              <a:t>Yavru sıcaklık </a:t>
            </a:r>
            <a:r>
              <a:rPr lang="tr-TR" dirty="0" err="1" smtClean="0"/>
              <a:t>tolerasyon</a:t>
            </a:r>
            <a:r>
              <a:rPr lang="tr-TR" dirty="0" smtClean="0"/>
              <a:t>: 19-24 </a:t>
            </a:r>
            <a:r>
              <a:rPr lang="tr-TR" baseline="30000" dirty="0" smtClean="0"/>
              <a:t>o</a:t>
            </a:r>
            <a:r>
              <a:rPr lang="tr-TR" dirty="0" smtClean="0"/>
              <a:t>C</a:t>
            </a:r>
          </a:p>
          <a:p>
            <a:r>
              <a:rPr lang="tr-TR" dirty="0" smtClean="0"/>
              <a:t>Nem: %30</a:t>
            </a:r>
          </a:p>
          <a:p>
            <a:r>
              <a:rPr lang="tr-TR" dirty="0" smtClean="0"/>
              <a:t>Aydınlatma: 12h/12h</a:t>
            </a:r>
          </a:p>
          <a:p>
            <a:r>
              <a:rPr lang="tr-TR" dirty="0" smtClean="0"/>
              <a:t>Kafes temizliği 2 haftada bir.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22327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09867" cy="68580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Yüksek </a:t>
            </a:r>
            <a:r>
              <a:rPr lang="tr-TR" b="1" dirty="0" smtClean="0">
                <a:solidFill>
                  <a:srgbClr val="FF0000"/>
                </a:solidFill>
              </a:rPr>
              <a:t>nem tehlikesi:</a:t>
            </a:r>
          </a:p>
          <a:p>
            <a:r>
              <a:rPr lang="tr-TR" dirty="0" smtClean="0"/>
              <a:t>Fizyolojik </a:t>
            </a:r>
            <a:r>
              <a:rPr lang="tr-TR" dirty="0" err="1" smtClean="0"/>
              <a:t>termoregülasyonda</a:t>
            </a:r>
            <a:r>
              <a:rPr lang="tr-TR" dirty="0" smtClean="0"/>
              <a:t> </a:t>
            </a:r>
            <a:r>
              <a:rPr lang="tr-TR" dirty="0" err="1" smtClean="0"/>
              <a:t>harder</a:t>
            </a:r>
            <a:r>
              <a:rPr lang="tr-TR" dirty="0" smtClean="0"/>
              <a:t> bezi salgısı kıl düzeltme sırasında yayılır.</a:t>
            </a:r>
          </a:p>
          <a:p>
            <a:r>
              <a:rPr lang="tr-TR" dirty="0" smtClean="0"/>
              <a:t>Buharlaşma ile ısı kaybı sağlanır.</a:t>
            </a:r>
          </a:p>
          <a:p>
            <a:r>
              <a:rPr lang="tr-TR" dirty="0" smtClean="0"/>
              <a:t>Yüksek nemde buharlaşmaz ve kıllar keçeleşir. </a:t>
            </a:r>
          </a:p>
        </p:txBody>
      </p:sp>
    </p:spTree>
    <p:extLst>
      <p:ext uri="{BB962C8B-B14F-4D97-AF65-F5344CB8AC3E}">
        <p14:creationId xmlns:p14="http://schemas.microsoft.com/office/powerpoint/2010/main" val="18794258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55022" cy="6858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DAVRANIŞ</a:t>
            </a:r>
          </a:p>
          <a:p>
            <a:r>
              <a:rPr lang="tr-TR" dirty="0" smtClean="0"/>
              <a:t>Doğada </a:t>
            </a:r>
            <a:r>
              <a:rPr lang="tr-TR" dirty="0"/>
              <a:t>sürü halinde </a:t>
            </a:r>
            <a:r>
              <a:rPr lang="tr-TR" dirty="0" smtClean="0"/>
              <a:t>yaşam</a:t>
            </a:r>
          </a:p>
          <a:p>
            <a:r>
              <a:rPr lang="tr-TR" dirty="0" smtClean="0"/>
              <a:t>Aktif kazıcı</a:t>
            </a:r>
          </a:p>
          <a:p>
            <a:r>
              <a:rPr lang="tr-TR" dirty="0" smtClean="0"/>
              <a:t>Sürekli altlık materyalini kazma</a:t>
            </a:r>
          </a:p>
          <a:p>
            <a:r>
              <a:rPr lang="tr-TR" dirty="0" smtClean="0"/>
              <a:t>Çevresel koşul değişimi: EPİLEPTİK NÖBET</a:t>
            </a:r>
          </a:p>
          <a:p>
            <a:r>
              <a:rPr lang="tr-TR" dirty="0" smtClean="0"/>
              <a:t>ANİ ÇIRPINMA-HAREKETSİZ </a:t>
            </a:r>
            <a:r>
              <a:rPr lang="tr-TR" dirty="0"/>
              <a:t>YATIŞ-NORMALE </a:t>
            </a:r>
            <a:r>
              <a:rPr lang="tr-TR" dirty="0" smtClean="0"/>
              <a:t>DÖNÜŞ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47714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TAVŞAN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99816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TAVŞAN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i="1" dirty="0" err="1" smtClean="0">
                <a:solidFill>
                  <a:srgbClr val="FF0000"/>
                </a:solidFill>
              </a:rPr>
              <a:t>Oryctolagus</a:t>
            </a:r>
            <a:r>
              <a:rPr lang="tr-TR" i="1" dirty="0" smtClean="0">
                <a:solidFill>
                  <a:srgbClr val="FF0000"/>
                </a:solidFill>
              </a:rPr>
              <a:t> </a:t>
            </a:r>
            <a:r>
              <a:rPr lang="tr-TR" i="1" dirty="0" err="1" smtClean="0">
                <a:solidFill>
                  <a:srgbClr val="FF0000"/>
                </a:solidFill>
              </a:rPr>
              <a:t>cuniculus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</a:p>
          <a:p>
            <a:r>
              <a:rPr lang="tr-TR" dirty="0"/>
              <a:t>Üst sınıf </a:t>
            </a:r>
            <a:r>
              <a:rPr lang="tr-TR" dirty="0" err="1"/>
              <a:t>Tetrapoda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Sınıf</a:t>
            </a:r>
            <a:r>
              <a:rPr lang="tr-TR" dirty="0"/>
              <a:t>: </a:t>
            </a:r>
            <a:r>
              <a:rPr lang="tr-TR" dirty="0" err="1"/>
              <a:t>Mamalia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Alt </a:t>
            </a:r>
            <a:r>
              <a:rPr lang="tr-TR" dirty="0"/>
              <a:t>sınıf: </a:t>
            </a:r>
            <a:r>
              <a:rPr lang="tr-TR" dirty="0" err="1"/>
              <a:t>Placentalia</a:t>
            </a:r>
            <a:r>
              <a:rPr lang="tr-TR" dirty="0"/>
              <a:t> (</a:t>
            </a:r>
            <a:r>
              <a:rPr lang="tr-TR" dirty="0" err="1"/>
              <a:t>Eteneliler</a:t>
            </a:r>
            <a:r>
              <a:rPr lang="tr-TR" dirty="0"/>
              <a:t>)</a:t>
            </a:r>
          </a:p>
          <a:p>
            <a:r>
              <a:rPr lang="tr-TR" dirty="0" smtClean="0"/>
              <a:t>Şube </a:t>
            </a:r>
            <a:r>
              <a:rPr lang="tr-TR" dirty="0" err="1"/>
              <a:t>Chordata</a:t>
            </a:r>
            <a:r>
              <a:rPr lang="tr-TR" dirty="0"/>
              <a:t>  	 </a:t>
            </a:r>
          </a:p>
          <a:p>
            <a:r>
              <a:rPr lang="tr-TR" dirty="0"/>
              <a:t>Alt şube </a:t>
            </a:r>
            <a:r>
              <a:rPr lang="tr-TR" dirty="0" err="1"/>
              <a:t>Vertebrata</a:t>
            </a:r>
            <a:endParaRPr lang="tr-TR" dirty="0"/>
          </a:p>
          <a:p>
            <a:r>
              <a:rPr lang="tr-TR" dirty="0" smtClean="0"/>
              <a:t>Takım </a:t>
            </a:r>
            <a:r>
              <a:rPr lang="tr-TR" dirty="0" err="1"/>
              <a:t>Lagomorpha</a:t>
            </a:r>
            <a:r>
              <a:rPr lang="tr-TR" dirty="0"/>
              <a:t> </a:t>
            </a:r>
          </a:p>
          <a:p>
            <a:r>
              <a:rPr lang="tr-TR" dirty="0"/>
              <a:t>Alt takım: </a:t>
            </a:r>
            <a:r>
              <a:rPr lang="tr-TR" dirty="0" err="1"/>
              <a:t>Duplicidentata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Familya </a:t>
            </a:r>
            <a:r>
              <a:rPr lang="tr-TR" dirty="0" err="1"/>
              <a:t>Leporidae</a:t>
            </a:r>
            <a:r>
              <a:rPr lang="tr-TR" dirty="0"/>
              <a:t> </a:t>
            </a:r>
          </a:p>
          <a:p>
            <a:r>
              <a:rPr lang="tr-TR" dirty="0" smtClean="0"/>
              <a:t>1.Cins </a:t>
            </a:r>
            <a:r>
              <a:rPr lang="tr-TR" dirty="0" err="1" smtClean="0"/>
              <a:t>Oryctolagus</a:t>
            </a:r>
            <a:endParaRPr lang="tr-TR" dirty="0" smtClean="0"/>
          </a:p>
          <a:p>
            <a:r>
              <a:rPr lang="tr-TR" dirty="0" smtClean="0"/>
              <a:t>Tür </a:t>
            </a:r>
            <a:r>
              <a:rPr lang="tr-TR" dirty="0" err="1"/>
              <a:t>Oryctolagus</a:t>
            </a:r>
            <a:r>
              <a:rPr lang="tr-TR" dirty="0"/>
              <a:t> </a:t>
            </a:r>
            <a:r>
              <a:rPr lang="tr-TR" dirty="0" err="1"/>
              <a:t>Cuniculus</a:t>
            </a:r>
            <a:r>
              <a:rPr lang="tr-TR" dirty="0"/>
              <a:t> (Ada Tavşanı)</a:t>
            </a:r>
          </a:p>
          <a:p>
            <a:r>
              <a:rPr lang="tr-TR" dirty="0" smtClean="0"/>
              <a:t>2.Cins </a:t>
            </a:r>
            <a:r>
              <a:rPr lang="tr-TR" dirty="0" err="1"/>
              <a:t>Lepus</a:t>
            </a:r>
            <a:endParaRPr lang="tr-TR" dirty="0"/>
          </a:p>
          <a:p>
            <a:r>
              <a:rPr lang="tr-TR" dirty="0"/>
              <a:t>Tür: </a:t>
            </a:r>
            <a:r>
              <a:rPr lang="tr-TR" dirty="0" err="1"/>
              <a:t>Lepus</a:t>
            </a:r>
            <a:r>
              <a:rPr lang="tr-TR" dirty="0"/>
              <a:t> </a:t>
            </a:r>
            <a:r>
              <a:rPr lang="tr-TR" dirty="0" err="1"/>
              <a:t>Europaeus</a:t>
            </a:r>
            <a:r>
              <a:rPr lang="tr-TR" dirty="0"/>
              <a:t> (Esmer), </a:t>
            </a:r>
            <a:r>
              <a:rPr lang="tr-TR" dirty="0" err="1"/>
              <a:t>Lepus</a:t>
            </a:r>
            <a:r>
              <a:rPr lang="tr-TR" dirty="0"/>
              <a:t> </a:t>
            </a:r>
            <a:r>
              <a:rPr lang="tr-TR" dirty="0" err="1"/>
              <a:t>Americanus</a:t>
            </a:r>
            <a:r>
              <a:rPr lang="tr-TR" dirty="0"/>
              <a:t> (Amerikan Tavşanı), </a:t>
            </a:r>
            <a:r>
              <a:rPr lang="tr-TR" dirty="0" err="1"/>
              <a:t>Lepus</a:t>
            </a:r>
            <a:r>
              <a:rPr lang="tr-TR" dirty="0"/>
              <a:t> </a:t>
            </a:r>
            <a:r>
              <a:rPr lang="tr-TR" dirty="0" err="1"/>
              <a:t>Timidus</a:t>
            </a:r>
            <a:r>
              <a:rPr lang="tr-TR" dirty="0"/>
              <a:t> (Alp Tavşanı)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175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b="1" dirty="0" smtClean="0"/>
              <a:t>Kullanıldığı Alanlar</a:t>
            </a:r>
          </a:p>
          <a:p>
            <a:r>
              <a:rPr lang="tr-TR" dirty="0" err="1" smtClean="0"/>
              <a:t>aterosklerosis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glaucoma</a:t>
            </a:r>
            <a:r>
              <a:rPr lang="tr-TR" dirty="0" smtClean="0"/>
              <a:t>,</a:t>
            </a:r>
          </a:p>
          <a:p>
            <a:r>
              <a:rPr lang="tr-TR" dirty="0" smtClean="0"/>
              <a:t>C6 </a:t>
            </a:r>
            <a:r>
              <a:rPr lang="tr-TR" dirty="0"/>
              <a:t>eksikliği, </a:t>
            </a:r>
            <a:endParaRPr lang="tr-TR" dirty="0" smtClean="0"/>
          </a:p>
          <a:p>
            <a:r>
              <a:rPr lang="tr-TR" dirty="0" err="1" smtClean="0"/>
              <a:t>cardiomyopati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hipertansiyon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/>
              <a:t>Willebrand’s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Bown-Pearce</a:t>
            </a:r>
            <a:r>
              <a:rPr lang="tr-TR" dirty="0" smtClean="0"/>
              <a:t> </a:t>
            </a:r>
            <a:r>
              <a:rPr lang="tr-TR" dirty="0"/>
              <a:t>karsinoma </a:t>
            </a:r>
            <a:endParaRPr lang="tr-TR" dirty="0" smtClean="0"/>
          </a:p>
          <a:p>
            <a:r>
              <a:rPr lang="tr-TR" dirty="0" err="1" smtClean="0"/>
              <a:t>teratolojik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immünolojik </a:t>
            </a:r>
            <a:r>
              <a:rPr lang="tr-TR" dirty="0"/>
              <a:t>çalışmalar, </a:t>
            </a:r>
            <a:endParaRPr lang="tr-TR" dirty="0" smtClean="0"/>
          </a:p>
          <a:p>
            <a:r>
              <a:rPr lang="tr-TR" dirty="0" smtClean="0"/>
              <a:t>yaşlanma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rutin </a:t>
            </a:r>
            <a:r>
              <a:rPr lang="tr-TR" dirty="0"/>
              <a:t>toksikoloji ve </a:t>
            </a:r>
            <a:r>
              <a:rPr lang="tr-TR" dirty="0" err="1"/>
              <a:t>pirojeni</a:t>
            </a:r>
            <a:r>
              <a:rPr lang="tr-TR" dirty="0"/>
              <a:t> testlerinde </a:t>
            </a:r>
          </a:p>
        </p:txBody>
      </p:sp>
    </p:spTree>
    <p:extLst>
      <p:ext uri="{BB962C8B-B14F-4D97-AF65-F5344CB8AC3E}">
        <p14:creationId xmlns:p14="http://schemas.microsoft.com/office/powerpoint/2010/main" val="34303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95951" y="0"/>
            <a:ext cx="10160000" cy="435046"/>
          </a:xfrm>
        </p:spPr>
        <p:txBody>
          <a:bodyPr/>
          <a:lstStyle/>
          <a:p>
            <a:r>
              <a:rPr lang="tr-TR" sz="2800" dirty="0" smtClean="0"/>
              <a:t>Hayvan </a:t>
            </a:r>
            <a:r>
              <a:rPr lang="tr-TR" sz="2800" dirty="0"/>
              <a:t>türleri, tercihen kullanıldıkları alanlar ve avantajları</a:t>
            </a:r>
            <a:r>
              <a:rPr lang="tr-TR" dirty="0"/>
              <a:t>.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30651"/>
              </p:ext>
            </p:extLst>
          </p:nvPr>
        </p:nvGraphicFramePr>
        <p:xfrm>
          <a:off x="421563" y="534573"/>
          <a:ext cx="10508777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4443"/>
                <a:gridCol w="4769629"/>
                <a:gridCol w="4544705"/>
              </a:tblGrid>
              <a:tr h="3378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Tür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En çok tercih edilen çalışma alanı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Avantaj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Fare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Genetik, soy saflaştırma.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Küçük beden yapısı, müdahale kolaylığı, hızlı üreme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645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Sıçan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Mikro cerrahi, beslenme, biyokimya, endokrinoloji, </a:t>
                      </a:r>
                      <a:r>
                        <a:rPr lang="tr-TR" sz="2000" dirty="0" smtClean="0">
                          <a:effectLst/>
                        </a:rPr>
                        <a:t>kanser,  </a:t>
                      </a:r>
                      <a:r>
                        <a:rPr lang="tr-TR" sz="2000" dirty="0">
                          <a:effectLst/>
                        </a:rPr>
                        <a:t>fizyoloji, </a:t>
                      </a:r>
                      <a:r>
                        <a:rPr lang="tr-TR" sz="2000" dirty="0" err="1">
                          <a:effectLst/>
                        </a:rPr>
                        <a:t>nörofizyoloji</a:t>
                      </a:r>
                      <a:r>
                        <a:rPr lang="tr-TR" sz="2000" dirty="0">
                          <a:effectLst/>
                        </a:rPr>
                        <a:t>, farmakoloji, transplantasyon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Adaptasyon kolaylığı, cerrahi müdahale olanağı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Tavşan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</a:rPr>
                        <a:t>Kardiyovasküler</a:t>
                      </a:r>
                      <a:r>
                        <a:rPr lang="tr-TR" sz="2000" dirty="0">
                          <a:effectLst/>
                        </a:rPr>
                        <a:t> hastalıklar,  </a:t>
                      </a:r>
                      <a:r>
                        <a:rPr lang="tr-TR" sz="2000" dirty="0" smtClean="0">
                          <a:effectLst/>
                        </a:rPr>
                        <a:t>diş, glokoma</a:t>
                      </a:r>
                      <a:r>
                        <a:rPr lang="tr-TR" sz="2000" dirty="0">
                          <a:effectLst/>
                        </a:rPr>
                        <a:t>, patoloji, immünoloji, geriatri, toksikoloji.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Cerrahi müdahale olanağı, hızlı üreme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Kobay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</a:rPr>
                        <a:t>Seroloji</a:t>
                      </a:r>
                      <a:r>
                        <a:rPr lang="tr-TR" sz="2000" dirty="0">
                          <a:effectLst/>
                        </a:rPr>
                        <a:t>, metabolizma, enfeksiyon hastalıkları, genetik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Gerbil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Genetik, parazitoloji, onkoloji, nöroloji, psikoloji.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35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Hamster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Uyku, metabolizma, </a:t>
                      </a:r>
                      <a:r>
                        <a:rPr lang="tr-TR" sz="2000" dirty="0" err="1">
                          <a:effectLst/>
                        </a:rPr>
                        <a:t>hibernasyon</a:t>
                      </a:r>
                      <a:r>
                        <a:rPr lang="tr-TR" sz="2000" dirty="0">
                          <a:effectLst/>
                        </a:rPr>
                        <a:t>, kardiyak </a:t>
                      </a:r>
                      <a:r>
                        <a:rPr lang="tr-TR" sz="2000" dirty="0" err="1">
                          <a:effectLst/>
                        </a:rPr>
                        <a:t>arrest</a:t>
                      </a:r>
                      <a:r>
                        <a:rPr lang="tr-TR" sz="2000" dirty="0">
                          <a:effectLst/>
                        </a:rPr>
                        <a:t>, immünoloji, genetik, parazitoloji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</a:rPr>
                        <a:t>Hibernant</a:t>
                      </a:r>
                      <a:r>
                        <a:rPr lang="tr-TR" sz="2000" dirty="0">
                          <a:effectLst/>
                        </a:rPr>
                        <a:t> hayvan olması.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6131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es-ES" dirty="0"/>
              <a:t>işitme ve koku alma duyuları iyi </a:t>
            </a:r>
            <a:endParaRPr lang="tr-TR" dirty="0" smtClean="0"/>
          </a:p>
          <a:p>
            <a:r>
              <a:rPr lang="tr-TR" dirty="0"/>
              <a:t>çıkıntılı gözleri vardır </a:t>
            </a:r>
            <a:r>
              <a:rPr lang="tr-TR" dirty="0" smtClean="0"/>
              <a:t>(dürbün görüş)</a:t>
            </a:r>
          </a:p>
          <a:p>
            <a:r>
              <a:rPr lang="tr-TR" dirty="0"/>
              <a:t>Göz kapakları üç parçadan oluşur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039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91921" y="211256"/>
            <a:ext cx="6096000" cy="849463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FARK: </a:t>
            </a:r>
          </a:p>
          <a:p>
            <a:r>
              <a:rPr lang="tr-TR" sz="2400" dirty="0"/>
              <a:t>üst çenede iki alt çenede 1 çift kesici dişe sahiptir.</a:t>
            </a:r>
          </a:p>
          <a:p>
            <a:r>
              <a:rPr lang="tr-TR" sz="2400" dirty="0"/>
              <a:t>İ2/1 </a:t>
            </a:r>
            <a:r>
              <a:rPr lang="tr-TR" sz="2400" dirty="0" smtClean="0"/>
              <a:t>  C0/0    PM </a:t>
            </a:r>
            <a:r>
              <a:rPr lang="tr-TR" sz="2400" dirty="0"/>
              <a:t>3/2 </a:t>
            </a:r>
            <a:r>
              <a:rPr lang="tr-TR" sz="2400" dirty="0" smtClean="0"/>
              <a:t>  M3/3 :   28 diş</a:t>
            </a:r>
          </a:p>
          <a:p>
            <a:endParaRPr lang="tr-TR" sz="2400" dirty="0"/>
          </a:p>
          <a:p>
            <a:r>
              <a:rPr lang="tr-TR" sz="2400" dirty="0" smtClean="0"/>
              <a:t>Dişler </a:t>
            </a:r>
            <a:r>
              <a:rPr lang="tr-TR" sz="2400" dirty="0"/>
              <a:t>dıştan içe doğru aşınma </a:t>
            </a:r>
            <a:r>
              <a:rPr lang="tr-TR" sz="2400" dirty="0" smtClean="0"/>
              <a:t>gösterirler</a:t>
            </a:r>
          </a:p>
          <a:p>
            <a:r>
              <a:rPr lang="tr-TR" sz="2400" dirty="0"/>
              <a:t>Tavşanlarda ön bacaklar arka bacaklardan daha </a:t>
            </a:r>
            <a:r>
              <a:rPr lang="tr-TR" sz="2400" dirty="0" smtClean="0"/>
              <a:t>kısadır.</a:t>
            </a:r>
          </a:p>
          <a:p>
            <a:r>
              <a:rPr lang="tr-TR" sz="2400" dirty="0" smtClean="0"/>
              <a:t>5’er parmak bulunur</a:t>
            </a:r>
          </a:p>
          <a:p>
            <a:r>
              <a:rPr lang="tr-TR" sz="2400" dirty="0" smtClean="0"/>
              <a:t>Kuyrukları çok kısadır.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08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dirty="0" smtClean="0"/>
              <a:t>Kalp kozalak şeklindedir.</a:t>
            </a:r>
          </a:p>
          <a:p>
            <a:endParaRPr lang="tr-TR" dirty="0"/>
          </a:p>
          <a:p>
            <a:pPr marL="114300" indent="0">
              <a:buNone/>
            </a:pPr>
            <a:r>
              <a:rPr lang="tr-TR" dirty="0" smtClean="0"/>
              <a:t>Sekum çok gelişmiş</a:t>
            </a:r>
          </a:p>
          <a:p>
            <a:r>
              <a:rPr lang="tr-TR" dirty="0"/>
              <a:t>-</a:t>
            </a:r>
            <a:r>
              <a:rPr lang="tr-TR" dirty="0" smtClean="0"/>
              <a:t>bakteri florası</a:t>
            </a:r>
          </a:p>
          <a:p>
            <a:r>
              <a:rPr lang="tr-TR" dirty="0"/>
              <a:t>-</a:t>
            </a:r>
            <a:r>
              <a:rPr lang="tr-TR" dirty="0" smtClean="0"/>
              <a:t>selüloz kısmi parçalanma</a:t>
            </a:r>
          </a:p>
          <a:p>
            <a:r>
              <a:rPr lang="tr-TR" dirty="0" smtClean="0"/>
              <a:t>-yağ </a:t>
            </a:r>
            <a:r>
              <a:rPr lang="tr-TR" dirty="0"/>
              <a:t>asitleri </a:t>
            </a:r>
            <a:r>
              <a:rPr lang="tr-TR" dirty="0" smtClean="0"/>
              <a:t>üretimi, </a:t>
            </a:r>
            <a:r>
              <a:rPr lang="tr-TR" dirty="0"/>
              <a:t>amino asit yapımı ve </a:t>
            </a:r>
            <a:endParaRPr lang="tr-TR" dirty="0" smtClean="0"/>
          </a:p>
          <a:p>
            <a:r>
              <a:rPr lang="tr-TR" dirty="0"/>
              <a:t>-</a:t>
            </a:r>
            <a:r>
              <a:rPr lang="tr-TR" dirty="0" smtClean="0"/>
              <a:t>proteinlerden </a:t>
            </a:r>
            <a:r>
              <a:rPr lang="tr-TR" dirty="0" err="1" smtClean="0"/>
              <a:t>yararlanım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64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dirty="0" smtClean="0"/>
              <a:t>Koprofaji: </a:t>
            </a:r>
            <a:r>
              <a:rPr lang="tr-TR" dirty="0" err="1"/>
              <a:t>pseudo-ruminasyon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sistemde tavşanda iki çeşit dışkı üretilmektedir. </a:t>
            </a:r>
            <a:endParaRPr lang="tr-TR" dirty="0" smtClean="0"/>
          </a:p>
          <a:p>
            <a:r>
              <a:rPr lang="tr-TR" dirty="0" smtClean="0"/>
              <a:t>Sert </a:t>
            </a:r>
            <a:r>
              <a:rPr lang="tr-TR" dirty="0" err="1"/>
              <a:t>peletler</a:t>
            </a:r>
            <a:r>
              <a:rPr lang="tr-TR" dirty="0"/>
              <a:t> dışarı atılır, ancak yumuşak </a:t>
            </a:r>
            <a:r>
              <a:rPr lang="tr-TR" dirty="0" err="1"/>
              <a:t>peletler</a:t>
            </a:r>
            <a:r>
              <a:rPr lang="tr-TR" dirty="0"/>
              <a:t> anüsten atılmak üzere iken tavşan tarafından geri </a:t>
            </a:r>
            <a:r>
              <a:rPr lang="tr-TR" dirty="0" smtClean="0"/>
              <a:t>alınır. Çiğnenemeden yutulur.</a:t>
            </a:r>
          </a:p>
          <a:p>
            <a:r>
              <a:rPr lang="tr-TR" dirty="0" err="1" smtClean="0"/>
              <a:t>Sekotrof</a:t>
            </a:r>
            <a:r>
              <a:rPr lang="tr-TR" dirty="0" smtClean="0"/>
              <a:t>: yumuşak gaita.</a:t>
            </a:r>
          </a:p>
          <a:p>
            <a:r>
              <a:rPr lang="tr-TR" dirty="0"/>
              <a:t>dışkının üçte </a:t>
            </a:r>
            <a:r>
              <a:rPr lang="tr-TR" dirty="0" smtClean="0"/>
              <a:t>birini oluştururlar</a:t>
            </a:r>
          </a:p>
          <a:p>
            <a:r>
              <a:rPr lang="tr-TR" u="sng" dirty="0" smtClean="0"/>
              <a:t>evcillerde </a:t>
            </a:r>
            <a:r>
              <a:rPr lang="tr-TR" u="sng" dirty="0"/>
              <a:t>gece</a:t>
            </a:r>
            <a:r>
              <a:rPr lang="tr-TR" u="sng" dirty="0" smtClean="0"/>
              <a:t>,</a:t>
            </a:r>
          </a:p>
          <a:p>
            <a:r>
              <a:rPr lang="tr-TR" u="sng" dirty="0" smtClean="0"/>
              <a:t>yabanilerde </a:t>
            </a:r>
            <a:r>
              <a:rPr lang="tr-TR" u="sng" dirty="0"/>
              <a:t>gündüz oluşur.</a:t>
            </a:r>
            <a:endParaRPr lang="tr-TR" u="sng" dirty="0" smtClean="0"/>
          </a:p>
          <a:p>
            <a:r>
              <a:rPr lang="tr-TR" dirty="0" smtClean="0"/>
              <a:t>%32 HP, vitamince zengin</a:t>
            </a:r>
          </a:p>
          <a:p>
            <a:r>
              <a:rPr lang="tr-TR" dirty="0" smtClean="0"/>
              <a:t>2. sindirimde tamamı emilmiş.</a:t>
            </a:r>
          </a:p>
          <a:p>
            <a:endParaRPr lang="tr-TR" dirty="0" smtClean="0"/>
          </a:p>
          <a:p>
            <a:r>
              <a:rPr lang="tr-TR" dirty="0" smtClean="0"/>
              <a:t>İshal: ölüm</a:t>
            </a:r>
          </a:p>
        </p:txBody>
      </p:sp>
    </p:spTree>
    <p:extLst>
      <p:ext uri="{BB962C8B-B14F-4D97-AF65-F5344CB8AC3E}">
        <p14:creationId xmlns:p14="http://schemas.microsoft.com/office/powerpoint/2010/main" val="19414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endParaRPr lang="tr-TR" sz="3200" dirty="0" smtClean="0"/>
          </a:p>
          <a:p>
            <a:endParaRPr lang="tr-TR" sz="3200" dirty="0"/>
          </a:p>
          <a:p>
            <a:endParaRPr lang="tr-TR" sz="3200" dirty="0" smtClean="0"/>
          </a:p>
          <a:p>
            <a:endParaRPr lang="tr-TR" sz="3200" dirty="0"/>
          </a:p>
          <a:p>
            <a:endParaRPr lang="tr-TR" sz="3200" dirty="0" smtClean="0"/>
          </a:p>
          <a:p>
            <a:pPr algn="r"/>
            <a:r>
              <a:rPr lang="tr-TR" sz="3200" dirty="0" err="1" smtClean="0"/>
              <a:t>Koprofajinin</a:t>
            </a:r>
            <a:r>
              <a:rPr lang="tr-TR" sz="3200" dirty="0" smtClean="0"/>
              <a:t> </a:t>
            </a:r>
            <a:r>
              <a:rPr lang="tr-TR" sz="3200" dirty="0"/>
              <a:t>dezavantajı nedir?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609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pPr algn="r"/>
            <a:endParaRPr lang="tr-TR" dirty="0" smtClean="0"/>
          </a:p>
          <a:p>
            <a:pPr algn="r"/>
            <a:endParaRPr lang="tr-TR" dirty="0"/>
          </a:p>
          <a:p>
            <a:pPr algn="r"/>
            <a:endParaRPr lang="tr-TR" dirty="0" smtClean="0"/>
          </a:p>
          <a:p>
            <a:pPr algn="r"/>
            <a:endParaRPr lang="tr-TR" dirty="0"/>
          </a:p>
          <a:p>
            <a:pPr algn="r"/>
            <a:endParaRPr lang="tr-TR" dirty="0" smtClean="0"/>
          </a:p>
          <a:p>
            <a:pPr algn="r"/>
            <a:r>
              <a:rPr lang="tr-TR" dirty="0" smtClean="0"/>
              <a:t>% </a:t>
            </a:r>
            <a:r>
              <a:rPr lang="tr-TR" dirty="0"/>
              <a:t>71 mikrobiyolojik açıdan klasik yetiştirilmekte</a:t>
            </a:r>
            <a:r>
              <a:rPr lang="tr-TR" dirty="0" smtClean="0"/>
              <a:t>,</a:t>
            </a:r>
          </a:p>
          <a:p>
            <a:pPr algn="r"/>
            <a:r>
              <a:rPr lang="tr-TR" dirty="0" smtClean="0"/>
              <a:t> </a:t>
            </a:r>
            <a:r>
              <a:rPr lang="tr-TR" dirty="0"/>
              <a:t>% 29’u ise farklı </a:t>
            </a:r>
            <a:r>
              <a:rPr lang="tr-TR" dirty="0" smtClean="0"/>
              <a:t>mikroorganizmalardan arî </a:t>
            </a:r>
            <a:r>
              <a:rPr lang="tr-TR" dirty="0"/>
              <a:t>olarak yetiştirilmektedir.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21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684913" cy="6858000"/>
          </a:xfrm>
        </p:spPr>
        <p:txBody>
          <a:bodyPr/>
          <a:lstStyle/>
          <a:p>
            <a:r>
              <a:rPr lang="tr-TR" dirty="0"/>
              <a:t>Tavşanlarda hafif küçük ırklar cinsel olgunluk yaşlarına ağır ırklardan daha önce </a:t>
            </a:r>
            <a:r>
              <a:rPr lang="tr-TR" dirty="0" smtClean="0"/>
              <a:t>ulaşırlar</a:t>
            </a:r>
          </a:p>
          <a:p>
            <a:r>
              <a:rPr lang="tr-TR" dirty="0"/>
              <a:t>Dişi tavşanlar genelde 3 yıl damızlıkta kullanılabilir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u="sng" dirty="0" smtClean="0"/>
              <a:t>tavşanlarda </a:t>
            </a:r>
            <a:r>
              <a:rPr lang="tr-TR" u="sng" dirty="0"/>
              <a:t>düzenli bir </a:t>
            </a:r>
            <a:r>
              <a:rPr lang="tr-TR" u="sng" dirty="0" err="1"/>
              <a:t>östrus</a:t>
            </a:r>
            <a:r>
              <a:rPr lang="tr-TR" u="sng" dirty="0"/>
              <a:t> </a:t>
            </a:r>
            <a:r>
              <a:rPr lang="tr-TR" u="sng" dirty="0" err="1"/>
              <a:t>siklusu</a:t>
            </a:r>
            <a:r>
              <a:rPr lang="tr-TR" u="sng" dirty="0"/>
              <a:t> </a:t>
            </a:r>
            <a:r>
              <a:rPr lang="tr-TR" u="sng" dirty="0" smtClean="0"/>
              <a:t>yoktur</a:t>
            </a:r>
          </a:p>
          <a:p>
            <a:r>
              <a:rPr lang="tr-TR" u="sng" dirty="0" err="1"/>
              <a:t>ovulasyon</a:t>
            </a:r>
            <a:r>
              <a:rPr lang="tr-TR" u="sng" dirty="0"/>
              <a:t> kendiliğinden olmaz ancak </a:t>
            </a:r>
            <a:endParaRPr lang="tr-TR" u="sng" dirty="0" smtClean="0"/>
          </a:p>
          <a:p>
            <a:r>
              <a:rPr lang="tr-TR" u="sng" dirty="0" smtClean="0"/>
              <a:t>çiftleşmeden sonra!!!!!</a:t>
            </a:r>
          </a:p>
          <a:p>
            <a:endParaRPr lang="tr-TR" dirty="0"/>
          </a:p>
          <a:p>
            <a:r>
              <a:rPr lang="tr-TR" dirty="0" smtClean="0"/>
              <a:t>Dişi çiftleşmeyi </a:t>
            </a:r>
            <a:r>
              <a:rPr lang="tr-TR" dirty="0"/>
              <a:t>kabul </a:t>
            </a:r>
            <a:r>
              <a:rPr lang="tr-TR" dirty="0" smtClean="0"/>
              <a:t>etti: kızgınlıkta</a:t>
            </a:r>
          </a:p>
          <a:p>
            <a:r>
              <a:rPr lang="tr-TR" dirty="0" smtClean="0"/>
              <a:t>Reddetti: </a:t>
            </a:r>
            <a:r>
              <a:rPr lang="tr-TR" dirty="0" err="1" smtClean="0"/>
              <a:t>diöstrus</a:t>
            </a:r>
            <a:r>
              <a:rPr lang="tr-TR" dirty="0" smtClean="0"/>
              <a:t> </a:t>
            </a:r>
            <a:r>
              <a:rPr lang="tr-TR" dirty="0"/>
              <a:t>(dinlenme) </a:t>
            </a:r>
            <a:r>
              <a:rPr lang="tr-TR" dirty="0" smtClean="0"/>
              <a:t>döneminde</a:t>
            </a:r>
          </a:p>
          <a:p>
            <a:endParaRPr lang="tr-TR" dirty="0" smtClean="0"/>
          </a:p>
          <a:p>
            <a:r>
              <a:rPr lang="tr-TR" dirty="0" smtClean="0"/>
              <a:t>Kızgınlığa </a:t>
            </a:r>
            <a:r>
              <a:rPr lang="tr-TR" dirty="0"/>
              <a:t>dair diğer bulgular</a:t>
            </a:r>
            <a:r>
              <a:rPr lang="tr-TR" dirty="0" smtClean="0"/>
              <a:t>,</a:t>
            </a:r>
          </a:p>
          <a:p>
            <a:r>
              <a:rPr lang="tr-TR" dirty="0" smtClean="0"/>
              <a:t>huzursuz </a:t>
            </a:r>
            <a:r>
              <a:rPr lang="tr-TR" dirty="0"/>
              <a:t>ve </a:t>
            </a:r>
            <a:r>
              <a:rPr lang="tr-TR" dirty="0" smtClean="0"/>
              <a:t>saldırgan,</a:t>
            </a:r>
          </a:p>
          <a:p>
            <a:r>
              <a:rPr lang="tr-TR" dirty="0" smtClean="0"/>
              <a:t>ısırma </a:t>
            </a:r>
            <a:r>
              <a:rPr lang="tr-TR" dirty="0"/>
              <a:t>eğilimi </a:t>
            </a:r>
            <a:endParaRPr lang="tr-TR" dirty="0" smtClean="0"/>
          </a:p>
          <a:p>
            <a:r>
              <a:rPr lang="tr-TR" dirty="0" smtClean="0"/>
              <a:t>Harekette artış</a:t>
            </a:r>
          </a:p>
          <a:p>
            <a:r>
              <a:rPr lang="tr-TR" dirty="0" smtClean="0"/>
              <a:t>Altlık eşeleme</a:t>
            </a:r>
          </a:p>
          <a:p>
            <a:r>
              <a:rPr lang="tr-TR" dirty="0" smtClean="0"/>
              <a:t>kafes tırmalama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93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dirty="0"/>
              <a:t>en uygun çiftleştirme yöntemi elde </a:t>
            </a:r>
            <a:r>
              <a:rPr lang="tr-TR" dirty="0" smtClean="0"/>
              <a:t>çiftleştirmedir</a:t>
            </a:r>
          </a:p>
          <a:p>
            <a:r>
              <a:rPr lang="tr-TR" u="sng" dirty="0"/>
              <a:t>dişi daima erkeğin kafesine </a:t>
            </a:r>
            <a:r>
              <a:rPr lang="tr-TR" u="sng" dirty="0" smtClean="0"/>
              <a:t>götürülmelidir</a:t>
            </a:r>
          </a:p>
          <a:p>
            <a:r>
              <a:rPr lang="tr-TR" dirty="0" smtClean="0"/>
              <a:t>Erkek birkaç denemede bulunur başarılı denemeler sonunda ses çıkartarak kendini geri atar.</a:t>
            </a:r>
          </a:p>
          <a:p>
            <a:r>
              <a:rPr lang="tr-TR" dirty="0" smtClean="0"/>
              <a:t>1 saatte 40 çiftleştirme yapılabilir.</a:t>
            </a:r>
          </a:p>
          <a:p>
            <a:r>
              <a:rPr lang="tr-TR" dirty="0"/>
              <a:t>Aşırı sıcaklık negatif etkiler optimum 16 </a:t>
            </a:r>
            <a:r>
              <a:rPr lang="tr-TR" baseline="30000" dirty="0"/>
              <a:t>o</a:t>
            </a:r>
            <a:r>
              <a:rPr lang="tr-TR" dirty="0"/>
              <a:t>C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Gebelik nasıl anlaşılır?</a:t>
            </a:r>
          </a:p>
          <a:p>
            <a:r>
              <a:rPr lang="tr-TR" dirty="0" smtClean="0"/>
              <a:t>15 gün sonra tekrar buluşma sağlanır reddederse gebedir.</a:t>
            </a:r>
          </a:p>
          <a:p>
            <a:endParaRPr lang="tr-TR" dirty="0" smtClean="0"/>
          </a:p>
          <a:p>
            <a:r>
              <a:rPr lang="tr-TR" dirty="0" smtClean="0"/>
              <a:t>Arkasını kafes tabanına dayar ve dönmez. (%100 güvenilir değil)</a:t>
            </a:r>
          </a:p>
          <a:p>
            <a:endParaRPr lang="tr-TR" dirty="0" smtClean="0"/>
          </a:p>
          <a:p>
            <a:r>
              <a:rPr lang="tr-TR" dirty="0" smtClean="0"/>
              <a:t>Gebeliğin </a:t>
            </a:r>
            <a:r>
              <a:rPr lang="tr-TR" dirty="0"/>
              <a:t>9-10. </a:t>
            </a:r>
            <a:r>
              <a:rPr lang="tr-TR" dirty="0" smtClean="0"/>
              <a:t>günlerinde </a:t>
            </a:r>
            <a:r>
              <a:rPr lang="tr-TR" dirty="0" err="1"/>
              <a:t>uterusun</a:t>
            </a:r>
            <a:r>
              <a:rPr lang="tr-TR" dirty="0"/>
              <a:t> </a:t>
            </a:r>
            <a:r>
              <a:rPr lang="tr-TR" dirty="0" smtClean="0"/>
              <a:t>şişkinliği ve </a:t>
            </a:r>
            <a:r>
              <a:rPr lang="tr-TR" dirty="0" err="1" smtClean="0"/>
              <a:t>palpasyon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169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3031" y="128789"/>
            <a:ext cx="11075831" cy="6632619"/>
          </a:xfrm>
        </p:spPr>
        <p:txBody>
          <a:bodyPr/>
          <a:lstStyle/>
          <a:p>
            <a:r>
              <a:rPr lang="tr-TR" dirty="0" smtClean="0"/>
              <a:t>Yaşam: 5-6 yıl</a:t>
            </a:r>
          </a:p>
          <a:p>
            <a:r>
              <a:rPr lang="tr-TR" dirty="0" smtClean="0"/>
              <a:t>Ergin </a:t>
            </a:r>
            <a:r>
              <a:rPr lang="tr-TR" dirty="0" err="1" smtClean="0"/>
              <a:t>ca</a:t>
            </a:r>
            <a:r>
              <a:rPr lang="tr-TR" dirty="0" smtClean="0"/>
              <a:t> E/D: 2-5/2-6</a:t>
            </a:r>
          </a:p>
          <a:p>
            <a:r>
              <a:rPr lang="tr-TR" dirty="0" smtClean="0"/>
              <a:t>Yem tüketimi: 50g/kg</a:t>
            </a:r>
          </a:p>
          <a:p>
            <a:r>
              <a:rPr lang="tr-TR" dirty="0" smtClean="0"/>
              <a:t>Su tüketimi: 6ml/100gca/gün</a:t>
            </a:r>
          </a:p>
          <a:p>
            <a:r>
              <a:rPr lang="tr-TR" dirty="0" smtClean="0"/>
              <a:t>Göz açılma:7 gün</a:t>
            </a:r>
          </a:p>
          <a:p>
            <a:r>
              <a:rPr lang="tr-TR" dirty="0" err="1" smtClean="0"/>
              <a:t>Gastroint</a:t>
            </a:r>
            <a:r>
              <a:rPr lang="tr-TR" dirty="0" smtClean="0"/>
              <a:t> pasaj 4-5 saat</a:t>
            </a:r>
          </a:p>
          <a:p>
            <a:r>
              <a:rPr lang="tr-TR" dirty="0" err="1" smtClean="0"/>
              <a:t>Ovulasyon</a:t>
            </a:r>
            <a:r>
              <a:rPr lang="tr-TR" dirty="0" smtClean="0"/>
              <a:t>: indükleme</a:t>
            </a:r>
          </a:p>
          <a:p>
            <a:r>
              <a:rPr lang="tr-TR" dirty="0" smtClean="0"/>
              <a:t>Cinsel olgunluk ay E/D: 6-7/5</a:t>
            </a:r>
          </a:p>
          <a:p>
            <a:r>
              <a:rPr lang="tr-TR" dirty="0" smtClean="0"/>
              <a:t>Üretimde </a:t>
            </a:r>
            <a:r>
              <a:rPr lang="tr-TR" dirty="0" err="1" smtClean="0"/>
              <a:t>kulanımE</a:t>
            </a:r>
            <a:r>
              <a:rPr lang="tr-TR" dirty="0" smtClean="0"/>
              <a:t>/D: 5-6/3</a:t>
            </a:r>
          </a:p>
          <a:p>
            <a:r>
              <a:rPr lang="tr-TR" dirty="0" err="1" smtClean="0"/>
              <a:t>Östrus</a:t>
            </a:r>
            <a:r>
              <a:rPr lang="tr-TR" dirty="0" smtClean="0"/>
              <a:t> </a:t>
            </a:r>
            <a:r>
              <a:rPr lang="tr-TR" dirty="0" err="1" smtClean="0"/>
              <a:t>siklusu</a:t>
            </a:r>
            <a:r>
              <a:rPr lang="tr-TR" dirty="0" smtClean="0"/>
              <a:t>: ocak-ekim </a:t>
            </a:r>
          </a:p>
          <a:p>
            <a:r>
              <a:rPr lang="tr-TR" dirty="0" smtClean="0"/>
              <a:t>Yalancı gebelik: 18 gün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807877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322756" cy="6858000"/>
          </a:xfrm>
        </p:spPr>
        <p:txBody>
          <a:bodyPr/>
          <a:lstStyle/>
          <a:p>
            <a:r>
              <a:rPr lang="tr-TR" dirty="0" smtClean="0"/>
              <a:t>Gebelik: 28-35 gün (yavru sayısı az-çok)</a:t>
            </a:r>
          </a:p>
          <a:p>
            <a:r>
              <a:rPr lang="tr-TR" dirty="0"/>
              <a:t>Gebe tavşan doğum yaklaşınca karın altındaki tüylerini yolarak bir yuva </a:t>
            </a:r>
            <a:r>
              <a:rPr lang="tr-TR" dirty="0" smtClean="0"/>
              <a:t>yapar</a:t>
            </a:r>
          </a:p>
          <a:p>
            <a:r>
              <a:rPr lang="tr-TR" dirty="0"/>
              <a:t>doğum 7 ile 20 dakika arasında </a:t>
            </a:r>
            <a:r>
              <a:rPr lang="tr-TR" dirty="0" smtClean="0"/>
              <a:t>sonlanır</a:t>
            </a:r>
          </a:p>
          <a:p>
            <a:r>
              <a:rPr lang="tr-TR" dirty="0"/>
              <a:t>doğum sonrası dişi tavşana </a:t>
            </a:r>
            <a:r>
              <a:rPr lang="tr-TR" dirty="0" err="1" smtClean="0"/>
              <a:t>palpasyon</a:t>
            </a:r>
            <a:endParaRPr lang="tr-TR" dirty="0" smtClean="0"/>
          </a:p>
          <a:p>
            <a:r>
              <a:rPr lang="tr-TR" dirty="0"/>
              <a:t>Yavru sayısı ortalama </a:t>
            </a:r>
            <a:r>
              <a:rPr lang="tr-TR" dirty="0" smtClean="0"/>
              <a:t> 4-10</a:t>
            </a:r>
          </a:p>
          <a:p>
            <a:r>
              <a:rPr lang="tr-TR" dirty="0" smtClean="0"/>
              <a:t>Anne bakımı şart</a:t>
            </a:r>
          </a:p>
          <a:p>
            <a:r>
              <a:rPr lang="tr-TR" dirty="0"/>
              <a:t>gözleri kapalı, kulakları başa yapışıktır </a:t>
            </a:r>
            <a:r>
              <a:rPr lang="tr-TR" dirty="0" smtClean="0"/>
              <a:t>tüysüz 30-100g</a:t>
            </a:r>
          </a:p>
          <a:p>
            <a:r>
              <a:rPr lang="fi-FI" dirty="0"/>
              <a:t>sütten kesim c.a en az 500 g </a:t>
            </a:r>
            <a:r>
              <a:rPr lang="tr-TR" dirty="0" smtClean="0"/>
              <a:t>(35-56. gün)</a:t>
            </a:r>
          </a:p>
          <a:p>
            <a:endParaRPr lang="tr-TR" dirty="0"/>
          </a:p>
          <a:p>
            <a:r>
              <a:rPr lang="tr-TR" dirty="0" smtClean="0"/>
              <a:t>Süt annelik (asıl ve öksüz yavru yakın yaş)</a:t>
            </a:r>
          </a:p>
          <a:p>
            <a:r>
              <a:rPr lang="tr-TR" dirty="0"/>
              <a:t>Dişi tavşan yavruları ise 16-18 haftalık </a:t>
            </a:r>
            <a:r>
              <a:rPr lang="tr-TR" dirty="0" smtClean="0"/>
              <a:t>oluncaya</a:t>
            </a:r>
          </a:p>
          <a:p>
            <a:r>
              <a:rPr lang="tr-TR" dirty="0" smtClean="0"/>
              <a:t> </a:t>
            </a:r>
            <a:r>
              <a:rPr lang="tr-TR" dirty="0"/>
              <a:t>kadar birlikte </a:t>
            </a:r>
          </a:p>
        </p:txBody>
      </p:sp>
    </p:spTree>
    <p:extLst>
      <p:ext uri="{BB962C8B-B14F-4D97-AF65-F5344CB8AC3E}">
        <p14:creationId xmlns:p14="http://schemas.microsoft.com/office/powerpoint/2010/main" val="25537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DENEY HAYVANLARININ ÜRETİMİ, YETİŞTİRİLMESİ VE BARINDIRILMASI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0152" y="1600199"/>
            <a:ext cx="11062952" cy="513545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Yetiştirme: bir </a:t>
            </a:r>
            <a:r>
              <a:rPr lang="tr-TR" sz="2800" dirty="0"/>
              <a:t>hayvanın kendi özelliklerini taşıyan yeni yavrularını elde etmek amacıyla yapılan çiftleştirme, gebelik, kuluçka, doğum olaylarının gerçekleşmesi ve yavrunun kendi hayatını idame edebilecek güce kavuşmasını </a:t>
            </a:r>
            <a:r>
              <a:rPr lang="tr-TR" sz="2800" dirty="0" smtClean="0"/>
              <a:t>sağlama.</a:t>
            </a:r>
          </a:p>
          <a:p>
            <a:endParaRPr lang="tr-TR" sz="2800" dirty="0"/>
          </a:p>
          <a:p>
            <a:r>
              <a:rPr lang="tr-TR" sz="2800" dirty="0" smtClean="0"/>
              <a:t>Modern yetiştiriciliğin önemi</a:t>
            </a:r>
          </a:p>
          <a:p>
            <a:endParaRPr lang="tr-TR" sz="2800" dirty="0"/>
          </a:p>
          <a:p>
            <a:r>
              <a:rPr lang="tr-TR" sz="2800" dirty="0" smtClean="0"/>
              <a:t>Sağlıklı koloni için </a:t>
            </a:r>
            <a:r>
              <a:rPr lang="tr-TR" sz="2800" dirty="0"/>
              <a:t>türe özgün </a:t>
            </a:r>
            <a:r>
              <a:rPr lang="tr-TR" sz="2800" dirty="0" smtClean="0"/>
              <a:t>biyolojik, fizyolojik</a:t>
            </a:r>
            <a:r>
              <a:rPr lang="tr-TR" sz="2800" dirty="0"/>
              <a:t>, genetik ve mikrobiyolojik </a:t>
            </a:r>
            <a:r>
              <a:rPr lang="tr-TR" sz="2800" dirty="0" smtClean="0"/>
              <a:t>özellikler bilinmeli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6688108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7025" y="1770845"/>
            <a:ext cx="10160000" cy="3316310"/>
          </a:xfrm>
        </p:spPr>
        <p:txBody>
          <a:bodyPr/>
          <a:lstStyle/>
          <a:p>
            <a:pPr algn="ctr"/>
            <a:r>
              <a:rPr lang="tr-TR" dirty="0" smtClean="0"/>
              <a:t>Laboratuvar </a:t>
            </a:r>
            <a:r>
              <a:rPr lang="tr-TR" dirty="0"/>
              <a:t>Hayvanlarının Beslenmesi</a:t>
            </a:r>
            <a:br>
              <a:rPr lang="tr-TR" dirty="0"/>
            </a:br>
            <a:r>
              <a:rPr lang="tr-TR" sz="2400" dirty="0"/>
              <a:t>Doğru besleme = Sağlıklı hayvan = Doğru model</a:t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6085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92439" y="1275008"/>
            <a:ext cx="7006108" cy="51644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metabolizma</a:t>
            </a:r>
            <a:endParaRPr lang="tr-TR" dirty="0"/>
          </a:p>
        </p:txBody>
      </p:sp>
      <p:sp>
        <p:nvSpPr>
          <p:cNvPr id="8" name="Oval 7"/>
          <p:cNvSpPr/>
          <p:nvPr/>
        </p:nvSpPr>
        <p:spPr>
          <a:xfrm>
            <a:off x="3606080" y="2273122"/>
            <a:ext cx="4146999" cy="2994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Tüketim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307652" cy="685800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</p:txBody>
      </p:sp>
      <p:sp>
        <p:nvSpPr>
          <p:cNvPr id="5" name="İkizkenar Üçgen 4"/>
          <p:cNvSpPr/>
          <p:nvPr/>
        </p:nvSpPr>
        <p:spPr>
          <a:xfrm>
            <a:off x="4063278" y="2429276"/>
            <a:ext cx="3232597" cy="2028423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 smtClean="0"/>
          </a:p>
          <a:p>
            <a:pPr algn="ctr"/>
            <a:r>
              <a:rPr lang="tr-TR" dirty="0" smtClean="0">
                <a:solidFill>
                  <a:schemeClr val="tx1"/>
                </a:solidFill>
              </a:rPr>
              <a:t>diyet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77676" y="3039414"/>
            <a:ext cx="1403799" cy="92084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Besin maddesi</a:t>
            </a:r>
          </a:p>
          <a:p>
            <a:pPr algn="ctr"/>
            <a:endParaRPr lang="tr-TR" dirty="0"/>
          </a:p>
        </p:txBody>
      </p:sp>
      <p:sp>
        <p:nvSpPr>
          <p:cNvPr id="9" name="Çapraz Köşesi Kesik Dikdörtgen 8"/>
          <p:cNvSpPr/>
          <p:nvPr/>
        </p:nvSpPr>
        <p:spPr>
          <a:xfrm>
            <a:off x="502277" y="567477"/>
            <a:ext cx="2530690" cy="1512461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Fizyolojik gereksinim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5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94772" cy="6858000"/>
          </a:xfrm>
        </p:spPr>
        <p:txBody>
          <a:bodyPr/>
          <a:lstStyle/>
          <a:p>
            <a:r>
              <a:rPr lang="tr-TR" dirty="0" smtClean="0"/>
              <a:t>                                               </a:t>
            </a:r>
          </a:p>
          <a:p>
            <a:r>
              <a:rPr lang="tr-TR" dirty="0"/>
              <a:t> </a:t>
            </a:r>
            <a:r>
              <a:rPr lang="tr-TR" dirty="0" smtClean="0"/>
              <a:t>                                                                              </a:t>
            </a:r>
            <a:r>
              <a:rPr lang="tr-TR" sz="3600" dirty="0" smtClean="0">
                <a:solidFill>
                  <a:srgbClr val="FF0000"/>
                </a:solidFill>
              </a:rPr>
              <a:t>Beslenme işlevini neler etkiler?</a:t>
            </a:r>
          </a:p>
          <a:p>
            <a:pPr marL="114300" indent="0">
              <a:buNone/>
            </a:pPr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373488" y="1149438"/>
            <a:ext cx="4752304" cy="301365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>
              <a:buNone/>
            </a:pPr>
            <a:r>
              <a:rPr lang="tr-TR" sz="2800" b="1" dirty="0">
                <a:solidFill>
                  <a:srgbClr val="FF0000"/>
                </a:solidFill>
              </a:rPr>
              <a:t>Hayvana bağlı faktörler</a:t>
            </a:r>
          </a:p>
          <a:p>
            <a:pPr marL="114300" indent="0">
              <a:buNone/>
            </a:pPr>
            <a:r>
              <a:rPr lang="tr-TR" sz="2800" dirty="0"/>
              <a:t>Tür-cins-soy-cinsiyet-yaş-gebelik-sağlık-aktivite-fizyolojik durum-metabolizma</a:t>
            </a:r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104585" y="1139778"/>
            <a:ext cx="4790942" cy="292028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>
              <a:buNone/>
            </a:pPr>
            <a:r>
              <a:rPr lang="tr-TR" sz="2800" b="1" dirty="0">
                <a:solidFill>
                  <a:srgbClr val="FF0000"/>
                </a:solidFill>
              </a:rPr>
              <a:t>Çevresel faktörler</a:t>
            </a:r>
          </a:p>
          <a:p>
            <a:pPr marL="114300" indent="0">
              <a:buNone/>
            </a:pPr>
            <a:r>
              <a:rPr lang="tr-TR" sz="2800" dirty="0"/>
              <a:t>Diyet yapısı-besin maddesi-sunum-zaman-çevresel stres-hijyen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283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307651" cy="6858000"/>
          </a:xfrm>
        </p:spPr>
        <p:txBody>
          <a:bodyPr/>
          <a:lstStyle/>
          <a:p>
            <a:pPr marL="114300" indent="0"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Besin Maddeleri</a:t>
            </a:r>
          </a:p>
          <a:p>
            <a:pPr marL="114300" indent="0">
              <a:buNone/>
            </a:pPr>
            <a:r>
              <a:rPr lang="tr-TR" sz="2800" dirty="0">
                <a:solidFill>
                  <a:srgbClr val="FF0000"/>
                </a:solidFill>
              </a:rPr>
              <a:t>Protein: </a:t>
            </a:r>
            <a:r>
              <a:rPr lang="tr-TR" sz="2800" dirty="0" smtClean="0"/>
              <a:t>20 </a:t>
            </a:r>
            <a:r>
              <a:rPr lang="tr-TR" sz="2800" dirty="0"/>
              <a:t>farklı amino </a:t>
            </a:r>
            <a:r>
              <a:rPr lang="tr-TR" sz="2800" dirty="0" smtClean="0"/>
              <a:t>asit - 9 </a:t>
            </a:r>
            <a:r>
              <a:rPr lang="tr-TR" sz="2800" dirty="0"/>
              <a:t>adedi </a:t>
            </a:r>
            <a:r>
              <a:rPr lang="tr-TR" sz="2800" dirty="0" err="1" smtClean="0"/>
              <a:t>esansiyel</a:t>
            </a:r>
            <a:r>
              <a:rPr lang="tr-TR" sz="2800" dirty="0"/>
              <a:t>. </a:t>
            </a:r>
            <a:r>
              <a:rPr lang="tr-TR" sz="2800" dirty="0" smtClean="0"/>
              <a:t>(</a:t>
            </a:r>
            <a:r>
              <a:rPr lang="tr-TR" sz="2800" dirty="0" err="1" smtClean="0"/>
              <a:t>histidine</a:t>
            </a:r>
            <a:r>
              <a:rPr lang="tr-TR" sz="2800" dirty="0"/>
              <a:t>, </a:t>
            </a:r>
            <a:r>
              <a:rPr lang="tr-TR" sz="2800" dirty="0" err="1"/>
              <a:t>isoleucine</a:t>
            </a:r>
            <a:r>
              <a:rPr lang="tr-TR" sz="2800" dirty="0"/>
              <a:t>, </a:t>
            </a:r>
            <a:r>
              <a:rPr lang="tr-TR" sz="2800" dirty="0" err="1"/>
              <a:t>leucine</a:t>
            </a:r>
            <a:r>
              <a:rPr lang="tr-TR" sz="2800" dirty="0"/>
              <a:t>, </a:t>
            </a:r>
            <a:r>
              <a:rPr lang="tr-TR" sz="2800" dirty="0" err="1"/>
              <a:t>lysine</a:t>
            </a:r>
            <a:r>
              <a:rPr lang="tr-TR" sz="2800" dirty="0"/>
              <a:t>, </a:t>
            </a:r>
            <a:r>
              <a:rPr lang="tr-TR" sz="2800" dirty="0" err="1"/>
              <a:t>methionine</a:t>
            </a:r>
            <a:r>
              <a:rPr lang="tr-TR" sz="2800" dirty="0"/>
              <a:t>, </a:t>
            </a:r>
            <a:r>
              <a:rPr lang="tr-TR" sz="2800" dirty="0" err="1"/>
              <a:t>phenylalanine</a:t>
            </a:r>
            <a:r>
              <a:rPr lang="tr-TR" sz="2800" dirty="0"/>
              <a:t>, </a:t>
            </a:r>
            <a:r>
              <a:rPr lang="tr-TR" sz="2800" dirty="0" err="1"/>
              <a:t>threonine</a:t>
            </a:r>
            <a:r>
              <a:rPr lang="tr-TR" sz="2800" dirty="0"/>
              <a:t>, </a:t>
            </a:r>
            <a:r>
              <a:rPr lang="tr-TR" sz="2800" dirty="0" err="1"/>
              <a:t>tryptophan</a:t>
            </a:r>
            <a:r>
              <a:rPr lang="tr-TR" sz="2800" dirty="0"/>
              <a:t>,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smtClean="0"/>
              <a:t>valine)</a:t>
            </a:r>
          </a:p>
          <a:p>
            <a:pPr marL="114300" indent="0">
              <a:buNone/>
            </a:pPr>
            <a:endParaRPr lang="tr-TR" sz="2800" dirty="0" smtClean="0"/>
          </a:p>
          <a:p>
            <a:pPr marL="114300" indent="0">
              <a:buNone/>
            </a:pPr>
            <a:r>
              <a:rPr lang="tr-TR" sz="2800" dirty="0" smtClean="0"/>
              <a:t>Temel kural, hayvanın </a:t>
            </a:r>
            <a:r>
              <a:rPr lang="tr-TR" sz="2800" dirty="0" err="1" smtClean="0"/>
              <a:t>a.a</a:t>
            </a:r>
            <a:r>
              <a:rPr lang="tr-TR" sz="2800" dirty="0" smtClean="0"/>
              <a:t> kompozisyonu diyetle benzer olmalı (yemden </a:t>
            </a:r>
            <a:r>
              <a:rPr lang="tr-TR" sz="2800" dirty="0" err="1" smtClean="0"/>
              <a:t>yararlanım</a:t>
            </a:r>
            <a:r>
              <a:rPr lang="tr-TR" sz="2800" dirty="0" smtClean="0"/>
              <a:t> için).</a:t>
            </a:r>
          </a:p>
          <a:p>
            <a:pPr marL="114300" indent="0">
              <a:buNone/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7921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1155" y="163902"/>
            <a:ext cx="10998679" cy="657332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tr-TR" sz="3200" dirty="0" err="1">
                <a:solidFill>
                  <a:srgbClr val="FF0000"/>
                </a:solidFill>
              </a:rPr>
              <a:t>Lipidler</a:t>
            </a:r>
            <a:r>
              <a:rPr lang="tr-TR" sz="3200" dirty="0">
                <a:solidFill>
                  <a:srgbClr val="FF0000"/>
                </a:solidFill>
              </a:rPr>
              <a:t>: </a:t>
            </a:r>
            <a:r>
              <a:rPr lang="tr-TR" sz="3200" dirty="0"/>
              <a:t>yağ, mum, sterol, vitamin, </a:t>
            </a:r>
            <a:r>
              <a:rPr lang="tr-TR" sz="3200" dirty="0" err="1"/>
              <a:t>monogliserit</a:t>
            </a:r>
            <a:r>
              <a:rPr lang="tr-TR" sz="3200" dirty="0"/>
              <a:t>, </a:t>
            </a:r>
            <a:r>
              <a:rPr lang="tr-TR" sz="3200" dirty="0" err="1"/>
              <a:t>diglisert</a:t>
            </a:r>
            <a:r>
              <a:rPr lang="tr-TR" sz="3200" dirty="0"/>
              <a:t>, </a:t>
            </a:r>
            <a:r>
              <a:rPr lang="tr-TR" sz="3200" dirty="0" err="1"/>
              <a:t>trigliserit</a:t>
            </a:r>
            <a:r>
              <a:rPr lang="tr-TR" sz="3200" dirty="0"/>
              <a:t>, </a:t>
            </a:r>
            <a:r>
              <a:rPr lang="tr-TR" sz="3200" dirty="0" err="1"/>
              <a:t>fosfolipid</a:t>
            </a:r>
            <a:r>
              <a:rPr lang="tr-TR" sz="3200" dirty="0"/>
              <a:t> (yüksek enerji deposu).</a:t>
            </a:r>
          </a:p>
          <a:p>
            <a:pPr marL="114300" indent="0">
              <a:buNone/>
            </a:pPr>
            <a:endParaRPr lang="tr-TR" sz="32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tr-TR" sz="32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Karbonhidrat</a:t>
            </a:r>
            <a:r>
              <a:rPr lang="tr-TR" sz="3200" dirty="0">
                <a:solidFill>
                  <a:srgbClr val="FF0000"/>
                </a:solidFill>
              </a:rPr>
              <a:t>, Mineral, Vitamin</a:t>
            </a:r>
          </a:p>
          <a:p>
            <a:pPr marL="114300" indent="0">
              <a:buNone/>
            </a:pPr>
            <a:endParaRPr lang="tr-TR" sz="32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tr-TR" sz="3200" dirty="0"/>
              <a:t>Karbonhidrat, yağ ve protein ısı ve enerji için gerekli. </a:t>
            </a:r>
            <a:endParaRPr lang="tr-TR" sz="3200" dirty="0" smtClean="0"/>
          </a:p>
          <a:p>
            <a:pPr marL="114300" indent="0">
              <a:buNone/>
            </a:pPr>
            <a:endParaRPr lang="tr-TR" sz="3200" dirty="0"/>
          </a:p>
          <a:p>
            <a:pPr marL="114300" indent="0">
              <a:buNone/>
            </a:pPr>
            <a:r>
              <a:rPr lang="tr-TR" sz="3200" dirty="0"/>
              <a:t>Laboratuvar hayvanları diyetlerinde temel enerji kaynağı olarak en çok </a:t>
            </a:r>
            <a:r>
              <a:rPr lang="tr-TR" sz="3200" dirty="0">
                <a:solidFill>
                  <a:srgbClr val="FF0000"/>
                </a:solidFill>
              </a:rPr>
              <a:t>karbonhidratlar</a:t>
            </a:r>
            <a:r>
              <a:rPr lang="tr-TR" sz="3200" dirty="0"/>
              <a:t>a yer verilir.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5116616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69014" cy="6858000"/>
          </a:xfrm>
        </p:spPr>
        <p:txBody>
          <a:bodyPr/>
          <a:lstStyle/>
          <a:p>
            <a:r>
              <a:rPr lang="tr-TR" dirty="0"/>
              <a:t>Diyetlerdeki enerji birimi için kalori (cal), kilokalori (</a:t>
            </a:r>
            <a:r>
              <a:rPr lang="tr-TR" dirty="0" err="1"/>
              <a:t>kcal</a:t>
            </a:r>
            <a:r>
              <a:rPr lang="tr-TR" dirty="0"/>
              <a:t>), </a:t>
            </a:r>
            <a:r>
              <a:rPr lang="tr-TR" dirty="0" err="1"/>
              <a:t>joule</a:t>
            </a:r>
            <a:r>
              <a:rPr lang="tr-TR" dirty="0"/>
              <a:t> (J),  </a:t>
            </a:r>
            <a:r>
              <a:rPr lang="tr-TR" dirty="0" err="1"/>
              <a:t>kilojoule</a:t>
            </a:r>
            <a:r>
              <a:rPr lang="tr-TR" dirty="0"/>
              <a:t> (</a:t>
            </a:r>
            <a:r>
              <a:rPr lang="tr-TR" dirty="0" err="1"/>
              <a:t>kJ</a:t>
            </a:r>
            <a:r>
              <a:rPr lang="tr-TR" dirty="0"/>
              <a:t>) ve </a:t>
            </a:r>
            <a:r>
              <a:rPr lang="tr-TR" dirty="0" err="1"/>
              <a:t>megajoule</a:t>
            </a:r>
            <a:r>
              <a:rPr lang="tr-TR" dirty="0"/>
              <a:t> (MJ) kullanılır. Matematiksel hesaba göre:</a:t>
            </a:r>
          </a:p>
          <a:p>
            <a:r>
              <a:rPr lang="tr-TR" dirty="0"/>
              <a:t>1 cal = 4,184 J </a:t>
            </a:r>
          </a:p>
          <a:p>
            <a:r>
              <a:rPr lang="tr-TR" dirty="0"/>
              <a:t>1 J = 0,239 cal</a:t>
            </a:r>
          </a:p>
          <a:p>
            <a:r>
              <a:rPr lang="tr-TR" dirty="0"/>
              <a:t>1 g karbonhidrat = 16.7 </a:t>
            </a:r>
            <a:r>
              <a:rPr lang="tr-TR" dirty="0" err="1"/>
              <a:t>kJ</a:t>
            </a:r>
            <a:r>
              <a:rPr lang="tr-TR" dirty="0"/>
              <a:t> = 4 </a:t>
            </a:r>
            <a:r>
              <a:rPr lang="tr-TR" dirty="0" err="1"/>
              <a:t>kcal</a:t>
            </a:r>
            <a:endParaRPr lang="tr-TR" dirty="0"/>
          </a:p>
          <a:p>
            <a:r>
              <a:rPr lang="tr-TR" dirty="0"/>
              <a:t>1 g yağ = 36.7 </a:t>
            </a:r>
            <a:r>
              <a:rPr lang="tr-TR" dirty="0" err="1"/>
              <a:t>kJ</a:t>
            </a:r>
            <a:r>
              <a:rPr lang="tr-TR" dirty="0"/>
              <a:t> = 9 </a:t>
            </a:r>
            <a:r>
              <a:rPr lang="tr-TR" dirty="0" err="1"/>
              <a:t>kcal</a:t>
            </a:r>
            <a:endParaRPr lang="tr-TR" dirty="0"/>
          </a:p>
          <a:p>
            <a:r>
              <a:rPr lang="tr-TR" dirty="0"/>
              <a:t>1 g protein = 16.7 </a:t>
            </a:r>
            <a:r>
              <a:rPr lang="tr-TR" dirty="0" err="1"/>
              <a:t>kJ</a:t>
            </a:r>
            <a:r>
              <a:rPr lang="tr-TR" dirty="0"/>
              <a:t> = 4 </a:t>
            </a:r>
            <a:r>
              <a:rPr lang="tr-TR" dirty="0" err="1" smtClean="0"/>
              <a:t>kcal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Bir diyet </a:t>
            </a:r>
            <a:r>
              <a:rPr lang="tr-TR" dirty="0" smtClean="0"/>
              <a:t>örneği: </a:t>
            </a:r>
            <a:r>
              <a:rPr lang="tr-TR" dirty="0"/>
              <a:t>100 g diyet için %23 HP, % 5 HY, % 5 HK, %4 HS, %7 su, % 55 eriyebilir </a:t>
            </a:r>
            <a:r>
              <a:rPr lang="tr-TR" dirty="0" err="1"/>
              <a:t>azotsuz</a:t>
            </a:r>
            <a:r>
              <a:rPr lang="tr-TR" dirty="0"/>
              <a:t> madde (karbonhidrat) içerikli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 </a:t>
            </a:r>
            <a:r>
              <a:rPr lang="tr-TR" dirty="0"/>
              <a:t>ısı: 100x%23x4+100x%5x9+100x%55x4 = 357 </a:t>
            </a:r>
            <a:r>
              <a:rPr lang="tr-TR" dirty="0" err="1"/>
              <a:t>kcal</a:t>
            </a:r>
            <a:r>
              <a:rPr lang="tr-TR" dirty="0"/>
              <a:t> = 1.493 MJ enerji bulunur.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905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230377" cy="68580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Yem tüketimi</a:t>
            </a:r>
            <a:r>
              <a:rPr lang="tr-TR" dirty="0" smtClean="0">
                <a:sym typeface="Wingdings" panose="05000000000000000000" pitchFamily="2" charset="2"/>
              </a:rPr>
              <a:t> </a:t>
            </a:r>
            <a:r>
              <a:rPr lang="tr-TR" dirty="0" smtClean="0"/>
              <a:t> </a:t>
            </a:r>
            <a:r>
              <a:rPr lang="tr-TR" dirty="0"/>
              <a:t>enerji </a:t>
            </a:r>
            <a:r>
              <a:rPr lang="tr-TR" dirty="0" smtClean="0"/>
              <a:t>ihtiyacı 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425004" y="1159099"/>
            <a:ext cx="8834906" cy="2099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Düşük enerjili diyet = fazla yem tüketimi </a:t>
            </a:r>
          </a:p>
          <a:p>
            <a:r>
              <a:rPr lang="tr-TR" sz="2400" dirty="0"/>
              <a:t>Yüksek enerjili diyet = düşük yem tüketimi </a:t>
            </a:r>
          </a:p>
          <a:p>
            <a:pPr algn="ctr"/>
            <a:endParaRPr lang="tr-TR" dirty="0"/>
          </a:p>
        </p:txBody>
      </p:sp>
      <p:sp>
        <p:nvSpPr>
          <p:cNvPr id="9" name="Akış Çizelgesi: Birleştir 8"/>
          <p:cNvSpPr/>
          <p:nvPr/>
        </p:nvSpPr>
        <p:spPr>
          <a:xfrm rot="20229744">
            <a:off x="6490954" y="1043188"/>
            <a:ext cx="3889420" cy="2962141"/>
          </a:xfrm>
          <a:prstGeom prst="flowChartMerg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dirty="0" smtClean="0"/>
          </a:p>
          <a:p>
            <a:pPr algn="ctr"/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Besin maddesi dengesizliği</a:t>
            </a:r>
            <a:endParaRPr lang="tr-T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225378" y="3937126"/>
            <a:ext cx="10779617" cy="2222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Diyette </a:t>
            </a:r>
            <a:r>
              <a:rPr lang="tr-TR" sz="2400" dirty="0"/>
              <a:t>enerji </a:t>
            </a:r>
            <a:r>
              <a:rPr lang="tr-TR" sz="2400" dirty="0" smtClean="0"/>
              <a:t>düzenleme; türe </a:t>
            </a:r>
            <a:r>
              <a:rPr lang="tr-TR" sz="2400" dirty="0"/>
              <a:t>özgü beslenme </a:t>
            </a:r>
            <a:r>
              <a:rPr lang="tr-TR" sz="2400" dirty="0" smtClean="0"/>
              <a:t>ihtiyaçları???? (amino </a:t>
            </a:r>
            <a:r>
              <a:rPr lang="tr-TR" sz="2400" dirty="0"/>
              <a:t>asit </a:t>
            </a:r>
            <a:r>
              <a:rPr lang="tr-TR" sz="2400" dirty="0" smtClean="0"/>
              <a:t>ihtiyaçları) 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2607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1307651" cy="6858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Yem? Diyet?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103031" y="721217"/>
            <a:ext cx="10032641" cy="3026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 smtClean="0"/>
              <a:t>                                    Hayvan özelliğine uygun </a:t>
            </a:r>
            <a:r>
              <a:rPr lang="tr-TR" sz="2800" dirty="0"/>
              <a:t>tipte </a:t>
            </a:r>
            <a:r>
              <a:rPr lang="tr-TR" sz="2800" dirty="0" smtClean="0"/>
              <a:t>ve  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                                </a:t>
            </a:r>
            <a:r>
              <a:rPr lang="tr-TR" sz="2800" dirty="0" err="1" smtClean="0"/>
              <a:t>metabolize</a:t>
            </a:r>
            <a:r>
              <a:rPr lang="tr-TR" sz="2800" dirty="0" smtClean="0"/>
              <a:t> </a:t>
            </a:r>
            <a:r>
              <a:rPr lang="tr-TR" sz="2800" dirty="0"/>
              <a:t>olabilme oranı yüksek </a:t>
            </a:r>
            <a:r>
              <a:rPr lang="tr-TR" sz="2800" dirty="0" smtClean="0"/>
              <a:t>diyet </a:t>
            </a:r>
            <a:r>
              <a:rPr lang="tr-TR" sz="2800" dirty="0"/>
              <a:t>tercihi </a:t>
            </a:r>
          </a:p>
        </p:txBody>
      </p:sp>
      <p:sp>
        <p:nvSpPr>
          <p:cNvPr id="5" name="Oval 4"/>
          <p:cNvSpPr/>
          <p:nvPr/>
        </p:nvSpPr>
        <p:spPr>
          <a:xfrm>
            <a:off x="476519" y="1197736"/>
            <a:ext cx="2678805" cy="20734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/>
              <a:t>İşletme giderlerinin %</a:t>
            </a:r>
            <a:r>
              <a:rPr lang="tr-TR" sz="2800" dirty="0" smtClean="0"/>
              <a:t>60</a:t>
            </a:r>
          </a:p>
          <a:p>
            <a:pPr algn="ctr"/>
            <a:r>
              <a:rPr lang="tr-TR" sz="2800" dirty="0" smtClean="0"/>
              <a:t>diyet</a:t>
            </a:r>
            <a:endParaRPr lang="tr-TR" sz="2800" dirty="0"/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660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Şimşek İşareti 8"/>
          <p:cNvSpPr/>
          <p:nvPr/>
        </p:nvSpPr>
        <p:spPr>
          <a:xfrm>
            <a:off x="4111580" y="5257800"/>
            <a:ext cx="1397359" cy="144243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1269014" cy="6858000"/>
          </a:xfrm>
        </p:spPr>
        <p:txBody>
          <a:bodyPr/>
          <a:lstStyle/>
          <a:p>
            <a:pPr marL="114300" indent="0">
              <a:buNone/>
            </a:pP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0" y="528034"/>
            <a:ext cx="3940935" cy="29106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/>
              <a:t>Yemlerin sınıflandırılması</a:t>
            </a:r>
          </a:p>
          <a:p>
            <a:pPr algn="ctr"/>
            <a:endParaRPr lang="tr-TR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3709115" y="528034"/>
            <a:ext cx="7302322" cy="25886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/>
              <a:t>kaba yem, mera </a:t>
            </a:r>
            <a:r>
              <a:rPr lang="tr-TR" sz="2800" dirty="0" smtClean="0"/>
              <a:t>yemi, yeşil yem, </a:t>
            </a:r>
          </a:p>
          <a:p>
            <a:r>
              <a:rPr lang="tr-TR" sz="2800" dirty="0" smtClean="0"/>
              <a:t>silaj</a:t>
            </a:r>
            <a:r>
              <a:rPr lang="tr-TR" sz="2800" dirty="0"/>
              <a:t>, </a:t>
            </a:r>
            <a:r>
              <a:rPr lang="tr-TR" sz="2800" dirty="0" smtClean="0"/>
              <a:t>enerjice zengin, </a:t>
            </a:r>
            <a:r>
              <a:rPr lang="tr-TR" sz="2800" dirty="0"/>
              <a:t>protein </a:t>
            </a:r>
            <a:r>
              <a:rPr lang="tr-TR" sz="2800" dirty="0" smtClean="0"/>
              <a:t>katkısı,</a:t>
            </a:r>
          </a:p>
          <a:p>
            <a:r>
              <a:rPr lang="tr-TR" sz="2800" dirty="0" smtClean="0"/>
              <a:t>mineral, vitamin, ve </a:t>
            </a:r>
            <a:r>
              <a:rPr lang="tr-TR" sz="2800" dirty="0"/>
              <a:t>yem katkı </a:t>
            </a:r>
            <a:r>
              <a:rPr lang="tr-TR" sz="2800" dirty="0" smtClean="0"/>
              <a:t>maddesi </a:t>
            </a:r>
            <a:endParaRPr lang="tr-TR" sz="2800" dirty="0"/>
          </a:p>
          <a:p>
            <a:pPr algn="ctr"/>
            <a:endParaRPr lang="tr-TR" dirty="0"/>
          </a:p>
        </p:txBody>
      </p:sp>
      <p:sp>
        <p:nvSpPr>
          <p:cNvPr id="7" name="Yuvarlatılmış Dikdörtgen 6"/>
          <p:cNvSpPr/>
          <p:nvPr/>
        </p:nvSpPr>
        <p:spPr>
          <a:xfrm>
            <a:off x="1970467" y="3799267"/>
            <a:ext cx="6503831" cy="193183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/>
              <a:t>Sağlık ve performans sorunu</a:t>
            </a:r>
            <a:endParaRPr lang="tr-TR" sz="3200" dirty="0"/>
          </a:p>
        </p:txBody>
      </p:sp>
      <p:sp>
        <p:nvSpPr>
          <p:cNvPr id="6" name="Oval 5"/>
          <p:cNvSpPr/>
          <p:nvPr/>
        </p:nvSpPr>
        <p:spPr>
          <a:xfrm>
            <a:off x="373484" y="3721994"/>
            <a:ext cx="2343957" cy="20091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Tek tip </a:t>
            </a:r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diyet </a:t>
            </a:r>
          </a:p>
        </p:txBody>
      </p:sp>
      <p:sp>
        <p:nvSpPr>
          <p:cNvPr id="8" name="Kalp 7"/>
          <p:cNvSpPr/>
          <p:nvPr/>
        </p:nvSpPr>
        <p:spPr>
          <a:xfrm>
            <a:off x="7650051" y="3528811"/>
            <a:ext cx="3477295" cy="300077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smtClean="0"/>
              <a:t>Karma yem</a:t>
            </a:r>
            <a:endParaRPr lang="tr-TR" sz="36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521875">
            <a:off x="5301547" y="3216395"/>
            <a:ext cx="1426588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89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249249" y="206062"/>
            <a:ext cx="8783391" cy="28333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err="1" smtClean="0"/>
              <a:t>Lab</a:t>
            </a:r>
            <a:r>
              <a:rPr lang="tr-TR" sz="3200" dirty="0" smtClean="0"/>
              <a:t>. Hay için</a:t>
            </a:r>
          </a:p>
          <a:p>
            <a:pPr algn="ctr"/>
            <a:r>
              <a:rPr lang="tr-TR" sz="3200" dirty="0" smtClean="0"/>
              <a:t>Bilimsel verilere </a:t>
            </a:r>
            <a:r>
              <a:rPr lang="tr-TR" sz="3200" dirty="0"/>
              <a:t>dayanarak </a:t>
            </a:r>
            <a:r>
              <a:rPr lang="tr-TR" sz="3200" dirty="0" smtClean="0"/>
              <a:t>belirlenen </a:t>
            </a:r>
            <a:r>
              <a:rPr lang="tr-TR" sz="3200" dirty="0"/>
              <a:t>standartlara uygun olarak </a:t>
            </a:r>
            <a:r>
              <a:rPr lang="tr-TR" sz="3200" dirty="0" smtClean="0"/>
              <a:t>hazırlanan diyet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049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latin typeface="+mn-lt"/>
              </a:rPr>
              <a:t>Laboratuvar Hayvanlarında Yetiştirme Yöntemleri</a:t>
            </a:r>
            <a:r>
              <a:rPr lang="tr-TR" sz="4000" dirty="0">
                <a:latin typeface="+mn-lt"/>
              </a:rPr>
              <a:t/>
            </a:r>
            <a:br>
              <a:rPr lang="tr-TR" sz="4000" dirty="0">
                <a:latin typeface="+mn-lt"/>
              </a:rPr>
            </a:br>
            <a:endParaRPr lang="tr-TR" sz="40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183" y="837127"/>
            <a:ext cx="10985679" cy="5911403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1- Kalıcı Çiftleştirme Grupları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Dişi, erkek ve diğer koloni </a:t>
            </a:r>
            <a:r>
              <a:rPr lang="tr-TR" dirty="0" smtClean="0"/>
              <a:t>hayvanları bir aradadır.</a:t>
            </a:r>
          </a:p>
          <a:p>
            <a:r>
              <a:rPr lang="tr-TR" dirty="0" smtClean="0"/>
              <a:t>Yavrular </a:t>
            </a:r>
            <a:r>
              <a:rPr lang="tr-TR" dirty="0"/>
              <a:t>sütten </a:t>
            </a:r>
            <a:r>
              <a:rPr lang="tr-TR" dirty="0" smtClean="0"/>
              <a:t>kesime grup içindedir.</a:t>
            </a:r>
          </a:p>
          <a:p>
            <a:r>
              <a:rPr lang="tr-TR" dirty="0" smtClean="0"/>
              <a:t>Değişim yapılmayan yöntemdir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Avantaj: Yabancıya karşın anne yavru kıskançlığı olmaması. </a:t>
            </a:r>
          </a:p>
          <a:p>
            <a:r>
              <a:rPr lang="tr-TR" b="1" dirty="0">
                <a:solidFill>
                  <a:srgbClr val="FF0000"/>
                </a:solidFill>
              </a:rPr>
              <a:t>1.1- Monogami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Grupta sadece 1 dişi ve 1 erkek </a:t>
            </a:r>
            <a:r>
              <a:rPr lang="tr-TR" dirty="0" smtClean="0"/>
              <a:t>(yaşam boyu).</a:t>
            </a:r>
          </a:p>
          <a:p>
            <a:r>
              <a:rPr lang="tr-TR" dirty="0" smtClean="0"/>
              <a:t>Avantaj: Erkek yavru </a:t>
            </a:r>
            <a:r>
              <a:rPr lang="tr-TR" dirty="0"/>
              <a:t>bakımında dişiye </a:t>
            </a:r>
            <a:r>
              <a:rPr lang="tr-TR" dirty="0" smtClean="0"/>
              <a:t>yardımcı. </a:t>
            </a:r>
            <a:r>
              <a:rPr lang="tr-TR" dirty="0"/>
              <a:t>kolay kayıt ve yüksek performans.</a:t>
            </a:r>
          </a:p>
          <a:p>
            <a:r>
              <a:rPr lang="tr-TR" dirty="0" err="1"/>
              <a:t>Dezanataj</a:t>
            </a:r>
            <a:r>
              <a:rPr lang="tr-TR" dirty="0"/>
              <a:t>: çok sayıda erkek gereksin</a:t>
            </a:r>
            <a:endParaRPr lang="tr-TR" dirty="0" smtClean="0"/>
          </a:p>
          <a:p>
            <a:r>
              <a:rPr lang="tr-TR" dirty="0" smtClean="0"/>
              <a:t>Başarılı monogami: bireyler </a:t>
            </a:r>
            <a:r>
              <a:rPr lang="tr-TR" dirty="0" err="1" smtClean="0"/>
              <a:t>fertil</a:t>
            </a:r>
            <a:r>
              <a:rPr lang="tr-TR" dirty="0" smtClean="0"/>
              <a:t> olmadan kurulmalı. </a:t>
            </a:r>
            <a:r>
              <a:rPr lang="tr-TR" dirty="0"/>
              <a:t>Avantaj: </a:t>
            </a:r>
            <a:r>
              <a:rPr lang="tr-TR" dirty="0" smtClean="0"/>
              <a:t>imi </a:t>
            </a:r>
            <a:endParaRPr lang="tr-TR" dirty="0"/>
          </a:p>
          <a:p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1.2 Poligami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/>
              <a:t>1-2 </a:t>
            </a:r>
            <a:r>
              <a:rPr lang="tr-TR" dirty="0"/>
              <a:t>erkek ve 8-10 </a:t>
            </a:r>
            <a:r>
              <a:rPr lang="tr-TR" dirty="0" smtClean="0"/>
              <a:t>dişi.</a:t>
            </a:r>
          </a:p>
          <a:p>
            <a:r>
              <a:rPr lang="tr-TR" dirty="0" smtClean="0"/>
              <a:t> </a:t>
            </a:r>
            <a:r>
              <a:rPr lang="tr-TR" dirty="0"/>
              <a:t>1 erkek + çok sayıda dişi koloniyi gezer (1-2 gün kalır) </a:t>
            </a:r>
            <a:endParaRPr lang="tr-TR" dirty="0" smtClean="0"/>
          </a:p>
          <a:p>
            <a:r>
              <a:rPr lang="tr-TR" dirty="0" smtClean="0"/>
              <a:t>Değişim yapılmamalıdır. </a:t>
            </a:r>
          </a:p>
          <a:p>
            <a:r>
              <a:rPr lang="tr-TR" dirty="0" err="1" smtClean="0"/>
              <a:t>Avantaj:kıskanma</a:t>
            </a:r>
            <a:r>
              <a:rPr lang="tr-TR" dirty="0" smtClean="0"/>
              <a:t> </a:t>
            </a:r>
            <a:r>
              <a:rPr lang="tr-TR" dirty="0"/>
              <a:t>veya yavruları sakınma </a:t>
            </a:r>
            <a:r>
              <a:rPr lang="tr-TR" dirty="0" smtClean="0"/>
              <a:t>yoktur.</a:t>
            </a: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/>
              <a:t>yüksek performans</a:t>
            </a:r>
          </a:p>
          <a:p>
            <a:r>
              <a:rPr lang="tr-TR" dirty="0"/>
              <a:t>Dezavantaj: kayıt zorluğu.</a:t>
            </a:r>
            <a:endParaRPr lang="tr-TR" dirty="0" smtClean="0"/>
          </a:p>
          <a:p>
            <a:r>
              <a:rPr lang="tr-TR" dirty="0" smtClean="0"/>
              <a:t>Başarılı poligami: </a:t>
            </a:r>
            <a:r>
              <a:rPr lang="tr-TR" dirty="0" err="1" smtClean="0"/>
              <a:t>fertilite</a:t>
            </a:r>
            <a:r>
              <a:rPr lang="tr-TR" dirty="0" smtClean="0"/>
              <a:t> olmadan grup </a:t>
            </a:r>
            <a:r>
              <a:rPr lang="tr-TR" dirty="0" err="1" smtClean="0"/>
              <a:t>oluşturmaa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65940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uvarlatılmış Dikdörtgen 7"/>
          <p:cNvSpPr/>
          <p:nvPr/>
        </p:nvSpPr>
        <p:spPr>
          <a:xfrm>
            <a:off x="145775" y="185530"/>
            <a:ext cx="11052312" cy="1497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err="1" smtClean="0">
                <a:solidFill>
                  <a:srgbClr val="FF0000"/>
                </a:solidFill>
              </a:rPr>
              <a:t>Pelet</a:t>
            </a:r>
            <a:r>
              <a:rPr lang="tr-TR" sz="3200" dirty="0" smtClean="0">
                <a:solidFill>
                  <a:srgbClr val="FF0000"/>
                </a:solidFill>
              </a:rPr>
              <a:t> Yem:  </a:t>
            </a:r>
            <a:r>
              <a:rPr lang="tr-TR" sz="3200" dirty="0" smtClean="0"/>
              <a:t>Yem hammaddeleri + basınç + ısı + süre </a:t>
            </a:r>
            <a:endParaRPr lang="tr-TR" sz="3200" dirty="0"/>
          </a:p>
        </p:txBody>
      </p:sp>
      <p:sp>
        <p:nvSpPr>
          <p:cNvPr id="9" name="Dikdörtgen 8"/>
          <p:cNvSpPr/>
          <p:nvPr/>
        </p:nvSpPr>
        <p:spPr>
          <a:xfrm>
            <a:off x="609600" y="2001079"/>
            <a:ext cx="3233531" cy="3207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solidFill>
                  <a:srgbClr val="FF0000"/>
                </a:solidFill>
              </a:rPr>
              <a:t>Avantajlar</a:t>
            </a:r>
          </a:p>
          <a:p>
            <a:r>
              <a:rPr lang="tr-TR" sz="3200" dirty="0" smtClean="0"/>
              <a:t>Sterilizasyon</a:t>
            </a:r>
          </a:p>
          <a:p>
            <a:r>
              <a:rPr lang="tr-TR" sz="3200" dirty="0" smtClean="0"/>
              <a:t>Uygun sertlik</a:t>
            </a:r>
          </a:p>
          <a:p>
            <a:r>
              <a:rPr lang="tr-TR" sz="3200" dirty="0" smtClean="0"/>
              <a:t>Taşıma depolama</a:t>
            </a:r>
          </a:p>
          <a:p>
            <a:r>
              <a:rPr lang="tr-TR" sz="3200" dirty="0" smtClean="0"/>
              <a:t>Tozlaşma</a:t>
            </a:r>
          </a:p>
          <a:p>
            <a:r>
              <a:rPr lang="tr-TR" sz="3200" dirty="0" err="1" smtClean="0"/>
              <a:t>Formülasyon</a:t>
            </a:r>
            <a:r>
              <a:rPr lang="tr-TR" sz="3200" dirty="0" smtClean="0"/>
              <a:t> </a:t>
            </a:r>
          </a:p>
          <a:p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7350540" y="2001079"/>
            <a:ext cx="3419060" cy="3207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 smtClean="0">
                <a:solidFill>
                  <a:srgbClr val="FF0000"/>
                </a:solidFill>
              </a:rPr>
              <a:t>Dezavantaj </a:t>
            </a:r>
          </a:p>
          <a:p>
            <a:r>
              <a:rPr lang="tr-TR" sz="3200" dirty="0" smtClean="0"/>
              <a:t>Maliyet </a:t>
            </a:r>
          </a:p>
          <a:p>
            <a:r>
              <a:rPr lang="tr-TR" sz="3200" dirty="0" smtClean="0"/>
              <a:t>Besin madde kaybı (ısı basınç)</a:t>
            </a:r>
          </a:p>
          <a:p>
            <a:r>
              <a:rPr lang="tr-TR" sz="3200" dirty="0" smtClean="0"/>
              <a:t>Yenilenebilir değil</a:t>
            </a:r>
          </a:p>
          <a:p>
            <a:pPr algn="ctr"/>
            <a:endParaRPr lang="tr-TR" sz="32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8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3061252" y="0"/>
            <a:ext cx="4903305" cy="993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/>
              <a:t>Diyetlerin Dezenfeksiyonu</a:t>
            </a:r>
          </a:p>
          <a:p>
            <a:pPr algn="ctr"/>
            <a:endParaRPr lang="tr-TR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291549" y="993912"/>
            <a:ext cx="3246782" cy="4770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>
                <a:solidFill>
                  <a:srgbClr val="FF0000"/>
                </a:solidFill>
              </a:rPr>
              <a:t>Kuru </a:t>
            </a:r>
            <a:r>
              <a:rPr lang="tr-TR" sz="2400" dirty="0" smtClean="0">
                <a:solidFill>
                  <a:srgbClr val="FF0000"/>
                </a:solidFill>
              </a:rPr>
              <a:t>Dezenfeksiyon</a:t>
            </a:r>
            <a:r>
              <a:rPr lang="tr-TR" sz="2400" dirty="0"/>
              <a:t>: </a:t>
            </a:r>
            <a:r>
              <a:rPr lang="tr-TR" sz="2400" dirty="0" smtClean="0"/>
              <a:t>kuru </a:t>
            </a:r>
            <a:r>
              <a:rPr lang="tr-TR" sz="2400" dirty="0"/>
              <a:t>ısıtma </a:t>
            </a:r>
            <a:r>
              <a:rPr lang="tr-TR" sz="2400" dirty="0" smtClean="0"/>
              <a:t>80-100 </a:t>
            </a:r>
            <a:r>
              <a:rPr lang="tr-TR" sz="2400" baseline="30000" dirty="0" smtClean="0"/>
              <a:t>o</a:t>
            </a:r>
            <a:r>
              <a:rPr lang="tr-TR" sz="2400" dirty="0" smtClean="0"/>
              <a:t>C. </a:t>
            </a:r>
          </a:p>
          <a:p>
            <a:r>
              <a:rPr lang="tr-TR" sz="2400" dirty="0" smtClean="0">
                <a:solidFill>
                  <a:srgbClr val="FFFF00"/>
                </a:solidFill>
              </a:rPr>
              <a:t>Basit </a:t>
            </a:r>
            <a:r>
              <a:rPr lang="tr-TR" sz="2400" dirty="0">
                <a:solidFill>
                  <a:srgbClr val="FFFF00"/>
                </a:solidFill>
              </a:rPr>
              <a:t>ekipman </a:t>
            </a:r>
            <a:r>
              <a:rPr lang="tr-TR" sz="2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İşlem uzun süreli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Homojen etki yok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Besin </a:t>
            </a:r>
            <a:r>
              <a:rPr lang="tr-TR" sz="2400" dirty="0">
                <a:solidFill>
                  <a:schemeClr val="tx1"/>
                </a:solidFill>
              </a:rPr>
              <a:t>madde kaybı 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K</a:t>
            </a:r>
            <a:r>
              <a:rPr lang="tr-TR" sz="2400" dirty="0" smtClean="0">
                <a:solidFill>
                  <a:schemeClr val="tx1"/>
                </a:solidFill>
              </a:rPr>
              <a:t>arbonizasyon</a:t>
            </a:r>
            <a:endParaRPr lang="tr-TR" sz="2400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7" name="Yuvarlatılmış Dikdörtgen 6"/>
          <p:cNvSpPr/>
          <p:nvPr/>
        </p:nvSpPr>
        <p:spPr>
          <a:xfrm>
            <a:off x="3538331" y="1086678"/>
            <a:ext cx="7659756" cy="55924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b="1" dirty="0">
                <a:solidFill>
                  <a:srgbClr val="FF0000"/>
                </a:solidFill>
              </a:rPr>
              <a:t>Yüksek basınç ve yüksek </a:t>
            </a:r>
            <a:r>
              <a:rPr lang="tr-TR" sz="3200" b="1" dirty="0" smtClean="0">
                <a:solidFill>
                  <a:srgbClr val="FF0000"/>
                </a:solidFill>
              </a:rPr>
              <a:t>ısı:</a:t>
            </a:r>
          </a:p>
          <a:p>
            <a:r>
              <a:rPr lang="tr-TR" sz="3200" dirty="0" smtClean="0"/>
              <a:t>121 </a:t>
            </a:r>
            <a:r>
              <a:rPr lang="tr-TR" sz="3200" baseline="30000" dirty="0"/>
              <a:t>o</a:t>
            </a:r>
            <a:r>
              <a:rPr lang="tr-TR" sz="3200" dirty="0"/>
              <a:t>C ısı ve 1.0 kg/cm</a:t>
            </a:r>
            <a:r>
              <a:rPr lang="tr-TR" sz="3200" baseline="30000" dirty="0"/>
              <a:t>2 </a:t>
            </a:r>
            <a:r>
              <a:rPr lang="tr-TR" sz="3200" dirty="0" smtClean="0"/>
              <a:t>basınç </a:t>
            </a:r>
            <a:r>
              <a:rPr lang="tr-TR" sz="3200" dirty="0"/>
              <a:t>15-20 </a:t>
            </a:r>
            <a:r>
              <a:rPr lang="tr-TR" sz="3200" dirty="0" err="1" smtClean="0"/>
              <a:t>dak</a:t>
            </a:r>
            <a:r>
              <a:rPr lang="tr-TR" sz="3200" dirty="0" smtClean="0"/>
              <a:t>. </a:t>
            </a:r>
          </a:p>
          <a:p>
            <a:r>
              <a:rPr lang="tr-TR" sz="3200" dirty="0" smtClean="0"/>
              <a:t>115 </a:t>
            </a:r>
            <a:r>
              <a:rPr lang="tr-TR" sz="3200" baseline="30000" dirty="0"/>
              <a:t>o</a:t>
            </a:r>
            <a:r>
              <a:rPr lang="tr-TR" sz="3200" dirty="0"/>
              <a:t>C ısı ve 1.0 kg/cm</a:t>
            </a:r>
            <a:r>
              <a:rPr lang="tr-TR" sz="3200" baseline="30000" dirty="0"/>
              <a:t>2 </a:t>
            </a:r>
            <a:r>
              <a:rPr lang="tr-TR" sz="3200" dirty="0" smtClean="0"/>
              <a:t>basınç </a:t>
            </a:r>
            <a:r>
              <a:rPr lang="tr-TR" sz="3200" dirty="0"/>
              <a:t>30 </a:t>
            </a:r>
            <a:r>
              <a:rPr lang="tr-TR" sz="3200" dirty="0" err="1" smtClean="0"/>
              <a:t>dak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125 </a:t>
            </a:r>
            <a:r>
              <a:rPr lang="tr-TR" sz="3200" baseline="30000" dirty="0"/>
              <a:t>o</a:t>
            </a:r>
            <a:r>
              <a:rPr lang="tr-TR" sz="3200" dirty="0"/>
              <a:t>C ısı ve 1.0 kg/cm</a:t>
            </a:r>
            <a:r>
              <a:rPr lang="tr-TR" sz="3200" baseline="30000" dirty="0"/>
              <a:t>2 </a:t>
            </a:r>
            <a:r>
              <a:rPr lang="tr-TR" sz="3200" dirty="0" smtClean="0"/>
              <a:t>basınç </a:t>
            </a:r>
            <a:r>
              <a:rPr lang="tr-TR" sz="3200" dirty="0"/>
              <a:t>15 </a:t>
            </a:r>
            <a:r>
              <a:rPr lang="tr-TR" sz="3200" dirty="0" err="1" smtClean="0"/>
              <a:t>dak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Otoklav kullanılır.</a:t>
            </a:r>
          </a:p>
          <a:p>
            <a:r>
              <a:rPr lang="tr-TR" sz="3200" dirty="0" smtClean="0">
                <a:solidFill>
                  <a:srgbClr val="FFFF00"/>
                </a:solidFill>
              </a:rPr>
              <a:t>Daha </a:t>
            </a:r>
            <a:r>
              <a:rPr lang="tr-TR" sz="3200" dirty="0">
                <a:solidFill>
                  <a:srgbClr val="FFFF00"/>
                </a:solidFill>
              </a:rPr>
              <a:t>kısa </a:t>
            </a:r>
            <a:r>
              <a:rPr lang="tr-TR" sz="3200" dirty="0" smtClean="0">
                <a:solidFill>
                  <a:srgbClr val="FFFF00"/>
                </a:solidFill>
              </a:rPr>
              <a:t>zaman</a:t>
            </a:r>
          </a:p>
          <a:p>
            <a:r>
              <a:rPr lang="tr-TR" sz="3200" dirty="0" smtClean="0">
                <a:solidFill>
                  <a:srgbClr val="FFFF00"/>
                </a:solidFill>
              </a:rPr>
              <a:t>Daha </a:t>
            </a:r>
            <a:r>
              <a:rPr lang="tr-TR" sz="3200" dirty="0">
                <a:solidFill>
                  <a:srgbClr val="FFFF00"/>
                </a:solidFill>
              </a:rPr>
              <a:t>az besin maddesi </a:t>
            </a:r>
            <a:r>
              <a:rPr lang="tr-TR" sz="3200" dirty="0" smtClean="0">
                <a:solidFill>
                  <a:srgbClr val="FFFF00"/>
                </a:solidFill>
              </a:rPr>
              <a:t>kaybı </a:t>
            </a:r>
          </a:p>
          <a:p>
            <a:r>
              <a:rPr lang="tr-TR" sz="3200" dirty="0">
                <a:solidFill>
                  <a:schemeClr val="tx1"/>
                </a:solidFill>
              </a:rPr>
              <a:t>A</a:t>
            </a:r>
            <a:r>
              <a:rPr lang="tr-TR" sz="3200" dirty="0" smtClean="0">
                <a:solidFill>
                  <a:schemeClr val="tx1"/>
                </a:solidFill>
              </a:rPr>
              <a:t>ncak C</a:t>
            </a:r>
            <a:r>
              <a:rPr lang="tr-TR" sz="3200" dirty="0">
                <a:solidFill>
                  <a:schemeClr val="tx1"/>
                </a:solidFill>
              </a:rPr>
              <a:t>, B1, B6 ve A </a:t>
            </a:r>
            <a:r>
              <a:rPr lang="tr-TR" sz="3200" dirty="0" err="1" smtClean="0">
                <a:solidFill>
                  <a:schemeClr val="tx1"/>
                </a:solidFill>
              </a:rPr>
              <a:t>vit</a:t>
            </a:r>
            <a:r>
              <a:rPr lang="tr-TR" sz="3200" dirty="0" smtClean="0">
                <a:solidFill>
                  <a:schemeClr val="tx1"/>
                </a:solidFill>
              </a:rPr>
              <a:t> yıkılımı yüksek 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0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3061252" y="0"/>
            <a:ext cx="4903305" cy="993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/>
              <a:t>Diyetlerin Dezenfeksiyonu</a:t>
            </a:r>
          </a:p>
          <a:p>
            <a:pPr algn="ctr"/>
            <a:endParaRPr lang="tr-TR" dirty="0"/>
          </a:p>
        </p:txBody>
      </p:sp>
      <p:sp>
        <p:nvSpPr>
          <p:cNvPr id="7" name="Yuvarlatılmış Dikdörtgen 6"/>
          <p:cNvSpPr/>
          <p:nvPr/>
        </p:nvSpPr>
        <p:spPr>
          <a:xfrm>
            <a:off x="502276" y="1086678"/>
            <a:ext cx="10695811" cy="55924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solidFill>
                  <a:srgbClr val="FF0000"/>
                </a:solidFill>
              </a:rPr>
              <a:t>Radyasyonla dezenfeksiyon: </a:t>
            </a:r>
            <a:endParaRPr lang="tr-TR" sz="3200" dirty="0" smtClean="0">
              <a:solidFill>
                <a:srgbClr val="FF0000"/>
              </a:solidFill>
            </a:endParaRPr>
          </a:p>
          <a:p>
            <a:r>
              <a:rPr lang="tr-TR" sz="3200" baseline="30000" dirty="0" smtClean="0"/>
              <a:t>60</a:t>
            </a:r>
            <a:r>
              <a:rPr lang="tr-TR" sz="3200" dirty="0" smtClean="0"/>
              <a:t>Co </a:t>
            </a:r>
            <a:r>
              <a:rPr lang="tr-TR" sz="3200" dirty="0"/>
              <a:t>radyoaktif ışınları </a:t>
            </a:r>
            <a:endParaRPr lang="tr-TR" sz="3200" dirty="0" smtClean="0"/>
          </a:p>
          <a:p>
            <a:r>
              <a:rPr lang="tr-TR" sz="3200" dirty="0" smtClean="0">
                <a:solidFill>
                  <a:srgbClr val="FFFF00"/>
                </a:solidFill>
              </a:rPr>
              <a:t>En </a:t>
            </a:r>
            <a:r>
              <a:rPr lang="tr-TR" sz="3200" dirty="0">
                <a:solidFill>
                  <a:srgbClr val="FFFF00"/>
                </a:solidFill>
              </a:rPr>
              <a:t>az besin maddesi </a:t>
            </a:r>
            <a:r>
              <a:rPr lang="tr-TR" sz="3200" dirty="0" smtClean="0">
                <a:solidFill>
                  <a:srgbClr val="FFFF00"/>
                </a:solidFill>
              </a:rPr>
              <a:t>kaybı 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Ekipmanın </a:t>
            </a:r>
            <a:r>
              <a:rPr lang="tr-TR" sz="3200" dirty="0">
                <a:solidFill>
                  <a:schemeClr val="tx1"/>
                </a:solidFill>
              </a:rPr>
              <a:t>maliyeti yüksektir.</a:t>
            </a:r>
          </a:p>
        </p:txBody>
      </p:sp>
    </p:spTree>
    <p:extLst>
      <p:ext uri="{BB962C8B-B14F-4D97-AF65-F5344CB8AC3E}">
        <p14:creationId xmlns:p14="http://schemas.microsoft.com/office/powerpoint/2010/main" val="42294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2240924" y="181266"/>
            <a:ext cx="7443989" cy="1209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/>
              <a:t>Laboratuvar Hayvanlarında Besleme Yöntemleri</a:t>
            </a:r>
          </a:p>
          <a:p>
            <a:pPr algn="ctr"/>
            <a:endParaRPr lang="tr-TR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0" y="1481070"/>
            <a:ext cx="11230377" cy="2781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solidFill>
                  <a:srgbClr val="FF0000"/>
                </a:solidFill>
              </a:rPr>
              <a:t>Ad </a:t>
            </a:r>
            <a:r>
              <a:rPr lang="tr-TR" sz="3200" dirty="0" err="1">
                <a:solidFill>
                  <a:srgbClr val="FF0000"/>
                </a:solidFill>
              </a:rPr>
              <a:t>libitum</a:t>
            </a:r>
            <a:r>
              <a:rPr lang="tr-TR" sz="3200" dirty="0">
                <a:solidFill>
                  <a:srgbClr val="FF0000"/>
                </a:solidFill>
              </a:rPr>
              <a:t> </a:t>
            </a:r>
            <a:r>
              <a:rPr lang="tr-TR" sz="3200" dirty="0" smtClean="0">
                <a:solidFill>
                  <a:srgbClr val="FF0000"/>
                </a:solidFill>
              </a:rPr>
              <a:t>besleme: </a:t>
            </a:r>
            <a:r>
              <a:rPr lang="tr-TR" sz="3200" dirty="0" smtClean="0">
                <a:solidFill>
                  <a:schemeClr val="bg1"/>
                </a:solidFill>
              </a:rPr>
              <a:t>Sürekli erişim, </a:t>
            </a:r>
            <a:r>
              <a:rPr lang="tr-TR" sz="3200" dirty="0" smtClean="0">
                <a:solidFill>
                  <a:srgbClr val="FFFF00"/>
                </a:solidFill>
              </a:rPr>
              <a:t>kolaylık</a:t>
            </a:r>
            <a:endParaRPr lang="tr-TR" sz="3200" dirty="0">
              <a:solidFill>
                <a:srgbClr val="FFFF00"/>
              </a:solidFill>
            </a:endParaRPr>
          </a:p>
          <a:p>
            <a:r>
              <a:rPr lang="tr-TR" sz="3200" dirty="0">
                <a:solidFill>
                  <a:srgbClr val="FF0000"/>
                </a:solidFill>
              </a:rPr>
              <a:t>Öğünle </a:t>
            </a:r>
            <a:r>
              <a:rPr lang="tr-TR" sz="3200" dirty="0" smtClean="0">
                <a:solidFill>
                  <a:srgbClr val="FF0000"/>
                </a:solidFill>
              </a:rPr>
              <a:t>besleme: </a:t>
            </a:r>
            <a:r>
              <a:rPr lang="tr-TR" sz="3200" dirty="0" smtClean="0">
                <a:solidFill>
                  <a:srgbClr val="FFFF00"/>
                </a:solidFill>
              </a:rPr>
              <a:t>Kontrol avantajı</a:t>
            </a:r>
            <a:r>
              <a:rPr lang="tr-TR" sz="3200" dirty="0" smtClean="0">
                <a:solidFill>
                  <a:schemeClr val="bg1"/>
                </a:solidFill>
              </a:rPr>
              <a:t>, araştırma, 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Kısıtlı besleme: </a:t>
            </a:r>
            <a:r>
              <a:rPr lang="tr-TR" sz="3200" dirty="0" smtClean="0">
                <a:solidFill>
                  <a:schemeClr val="bg1"/>
                </a:solidFill>
              </a:rPr>
              <a:t>diyet kısıtlanır, araştırma ve </a:t>
            </a:r>
            <a:r>
              <a:rPr lang="tr-TR" sz="3200" dirty="0" err="1" smtClean="0">
                <a:solidFill>
                  <a:schemeClr val="bg1"/>
                </a:solidFill>
              </a:rPr>
              <a:t>kondüsyon</a:t>
            </a:r>
            <a:r>
              <a:rPr lang="tr-TR" sz="3200" dirty="0" smtClean="0">
                <a:solidFill>
                  <a:schemeClr val="bg1"/>
                </a:solidFill>
              </a:rPr>
              <a:t> değişimi, </a:t>
            </a:r>
            <a:r>
              <a:rPr lang="tr-TR" sz="3200" dirty="0" err="1" smtClean="0">
                <a:solidFill>
                  <a:schemeClr val="tx1"/>
                </a:solidFill>
              </a:rPr>
              <a:t>malnütrisyon</a:t>
            </a:r>
            <a:r>
              <a:rPr lang="tr-TR" sz="3200" dirty="0" smtClean="0">
                <a:solidFill>
                  <a:schemeClr val="tx1"/>
                </a:solidFill>
              </a:rPr>
              <a:t>!!!!</a:t>
            </a:r>
            <a:endParaRPr lang="tr-TR" sz="3200" dirty="0">
              <a:solidFill>
                <a:schemeClr val="tx1"/>
              </a:solidFill>
            </a:endParaRPr>
          </a:p>
          <a:p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7485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Yuvarlatılmış Dikdörtgen 5"/>
          <p:cNvSpPr/>
          <p:nvPr/>
        </p:nvSpPr>
        <p:spPr>
          <a:xfrm>
            <a:off x="0" y="1"/>
            <a:ext cx="11346287" cy="4662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400" dirty="0" smtClean="0"/>
          </a:p>
          <a:p>
            <a:r>
              <a:rPr lang="tr-TR" sz="2400" dirty="0" smtClean="0"/>
              <a:t>Omnivor   Tahıl </a:t>
            </a:r>
            <a:r>
              <a:rPr lang="tr-TR" sz="2400" dirty="0"/>
              <a:t>bazlı </a:t>
            </a:r>
            <a:r>
              <a:rPr lang="tr-TR" sz="2400" dirty="0" smtClean="0"/>
              <a:t>diyet</a:t>
            </a:r>
          </a:p>
          <a:p>
            <a:r>
              <a:rPr lang="tr-TR" sz="2400" dirty="0" smtClean="0"/>
              <a:t>Ad </a:t>
            </a:r>
            <a:r>
              <a:rPr lang="tr-TR" sz="2400" dirty="0" err="1" smtClean="0"/>
              <a:t>libitum</a:t>
            </a:r>
            <a:endParaRPr lang="tr-TR" sz="2400" dirty="0" smtClean="0"/>
          </a:p>
          <a:p>
            <a:r>
              <a:rPr lang="tr-TR" sz="2400" dirty="0" err="1" smtClean="0"/>
              <a:t>Noktürnal</a:t>
            </a:r>
            <a:r>
              <a:rPr lang="tr-TR" sz="2400" dirty="0" smtClean="0"/>
              <a:t> (ancak günün ¾’ünde yerler)</a:t>
            </a:r>
          </a:p>
          <a:p>
            <a:r>
              <a:rPr lang="tr-TR" sz="2400" dirty="0" err="1" smtClean="0"/>
              <a:t>Pelet</a:t>
            </a:r>
            <a:r>
              <a:rPr lang="tr-TR" sz="2400" dirty="0" smtClean="0"/>
              <a:t> yem</a:t>
            </a:r>
          </a:p>
          <a:p>
            <a:r>
              <a:rPr lang="tr-TR" sz="2400" dirty="0" err="1" smtClean="0"/>
              <a:t>Koprofajik</a:t>
            </a:r>
            <a:r>
              <a:rPr lang="tr-TR" sz="2400" dirty="0" smtClean="0"/>
              <a:t> (</a:t>
            </a:r>
            <a:r>
              <a:rPr lang="tr-TR" sz="2400" dirty="0" err="1" smtClean="0"/>
              <a:t>sekotrof</a:t>
            </a:r>
            <a:r>
              <a:rPr lang="tr-TR" sz="2400" dirty="0"/>
              <a:t> </a:t>
            </a:r>
            <a:r>
              <a:rPr lang="tr-TR" sz="2400" dirty="0" smtClean="0"/>
              <a:t> B12 K </a:t>
            </a:r>
            <a:r>
              <a:rPr lang="tr-TR" sz="2400" dirty="0" err="1" smtClean="0"/>
              <a:t>vit</a:t>
            </a:r>
            <a:r>
              <a:rPr lang="tr-TR" sz="2400" dirty="0" smtClean="0"/>
              <a:t> %50-65)</a:t>
            </a:r>
          </a:p>
          <a:p>
            <a:r>
              <a:rPr lang="tr-TR" sz="2400" dirty="0" smtClean="0"/>
              <a:t>Yemin azalması yemeyi güçleştirir</a:t>
            </a:r>
          </a:p>
          <a:p>
            <a:r>
              <a:rPr lang="tr-TR" sz="2400" dirty="0" smtClean="0"/>
              <a:t>3-5 g/gün yem</a:t>
            </a:r>
          </a:p>
          <a:p>
            <a:r>
              <a:rPr lang="tr-TR" sz="2400" dirty="0" smtClean="0"/>
              <a:t>Su 15ml/100g </a:t>
            </a:r>
            <a:r>
              <a:rPr lang="tr-TR" sz="2400" dirty="0" err="1" smtClean="0"/>
              <a:t>ca</a:t>
            </a:r>
            <a:r>
              <a:rPr lang="tr-TR" sz="2400" dirty="0" smtClean="0"/>
              <a:t> </a:t>
            </a:r>
          </a:p>
          <a:p>
            <a:r>
              <a:rPr lang="tr-TR" sz="2400" dirty="0" err="1" smtClean="0"/>
              <a:t>Nipple</a:t>
            </a:r>
            <a:r>
              <a:rPr lang="tr-TR" sz="2400" dirty="0" smtClean="0"/>
              <a:t> suluk</a:t>
            </a:r>
          </a:p>
          <a:p>
            <a:r>
              <a:rPr lang="tr-TR" sz="2400" dirty="0" smtClean="0"/>
              <a:t>Sütten </a:t>
            </a:r>
            <a:r>
              <a:rPr lang="tr-TR" sz="2400" dirty="0"/>
              <a:t>kesim </a:t>
            </a:r>
            <a:r>
              <a:rPr lang="tr-TR" sz="2400" dirty="0" smtClean="0"/>
              <a:t>18-21 gün (8-12 g </a:t>
            </a:r>
            <a:r>
              <a:rPr lang="tr-TR" sz="2400" dirty="0" err="1" smtClean="0"/>
              <a:t>ca</a:t>
            </a:r>
            <a:r>
              <a:rPr lang="tr-TR" sz="2400" dirty="0" smtClean="0"/>
              <a:t>)</a:t>
            </a:r>
          </a:p>
          <a:p>
            <a:r>
              <a:rPr lang="tr-TR" dirty="0" smtClean="0"/>
              <a:t> </a:t>
            </a:r>
          </a:p>
          <a:p>
            <a:pPr algn="ctr"/>
            <a:endParaRPr lang="tr-TR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7173533" y="90152"/>
            <a:ext cx="3966693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/>
              <a:t>Farelerin Beslenmesi</a:t>
            </a:r>
          </a:p>
        </p:txBody>
      </p:sp>
      <p:sp>
        <p:nvSpPr>
          <p:cNvPr id="2" name="Yuvarlatılmış Dikdörtgen 1"/>
          <p:cNvSpPr/>
          <p:nvPr/>
        </p:nvSpPr>
        <p:spPr>
          <a:xfrm>
            <a:off x="154546" y="4752304"/>
            <a:ext cx="11191741" cy="1854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Yaşam payı: 735kJ SE/kg CA</a:t>
            </a:r>
            <a:r>
              <a:rPr lang="tr-TR" sz="2400" baseline="30000" dirty="0" smtClean="0"/>
              <a:t>0,75</a:t>
            </a:r>
            <a:r>
              <a:rPr lang="tr-TR" sz="2400" dirty="0" smtClean="0"/>
              <a:t>/gün,  % 4-5 HY</a:t>
            </a:r>
          </a:p>
          <a:p>
            <a:endParaRPr lang="tr-TR" sz="2400" dirty="0"/>
          </a:p>
          <a:p>
            <a:r>
              <a:rPr lang="tr-TR" sz="2400" dirty="0" smtClean="0"/>
              <a:t>Büyüme döneminde: 10,4 - 12,6 </a:t>
            </a:r>
            <a:r>
              <a:rPr lang="tr-TR" sz="2400" dirty="0"/>
              <a:t>MJ/kg </a:t>
            </a:r>
            <a:r>
              <a:rPr lang="tr-TR" sz="2400" dirty="0" smtClean="0"/>
              <a:t>ME </a:t>
            </a:r>
            <a:r>
              <a:rPr lang="tr-TR" sz="2400" dirty="0"/>
              <a:t>enerji, %20 HP, %7-11 HY ve % 6 HS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Gebelik-</a:t>
            </a:r>
            <a:r>
              <a:rPr lang="tr-TR" sz="2400" dirty="0" err="1" smtClean="0"/>
              <a:t>laktasyon</a:t>
            </a:r>
            <a:r>
              <a:rPr lang="tr-TR" sz="2400" dirty="0" smtClean="0"/>
              <a:t>: </a:t>
            </a:r>
            <a:r>
              <a:rPr lang="tr-TR" sz="2400" dirty="0"/>
              <a:t>17,6 MJ/kg </a:t>
            </a:r>
            <a:r>
              <a:rPr lang="tr-TR" sz="2400" dirty="0" smtClean="0"/>
              <a:t>ME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0170602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218942" y="540912"/>
            <a:ext cx="9208394" cy="2846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>
                <a:solidFill>
                  <a:srgbClr val="FFFF00"/>
                </a:solidFill>
              </a:rPr>
              <a:t>ADEK </a:t>
            </a:r>
            <a:r>
              <a:rPr lang="tr-TR" sz="2400" dirty="0" err="1" smtClean="0">
                <a:solidFill>
                  <a:srgbClr val="FFFF00"/>
                </a:solidFill>
              </a:rPr>
              <a:t>vit</a:t>
            </a:r>
            <a:r>
              <a:rPr lang="tr-TR" sz="2400" dirty="0" smtClean="0">
                <a:solidFill>
                  <a:srgbClr val="FFFF00"/>
                </a:solidFill>
              </a:rPr>
              <a:t>  </a:t>
            </a:r>
            <a:r>
              <a:rPr lang="tr-TR" sz="2400" dirty="0">
                <a:solidFill>
                  <a:srgbClr val="FFFF00"/>
                </a:solidFill>
              </a:rPr>
              <a:t>uzun süre depolama </a:t>
            </a:r>
            <a:endParaRPr lang="tr-TR" sz="2400" dirty="0" smtClean="0">
              <a:solidFill>
                <a:srgbClr val="FFFF00"/>
              </a:solidFill>
            </a:endParaRPr>
          </a:p>
          <a:p>
            <a:r>
              <a:rPr lang="tr-TR" sz="2400" dirty="0" smtClean="0">
                <a:solidFill>
                  <a:srgbClr val="FFFF00"/>
                </a:solidFill>
              </a:rPr>
              <a:t>C </a:t>
            </a:r>
            <a:r>
              <a:rPr lang="tr-TR" sz="2400" dirty="0" err="1" smtClean="0">
                <a:solidFill>
                  <a:srgbClr val="FFFF00"/>
                </a:solidFill>
              </a:rPr>
              <a:t>vit</a:t>
            </a:r>
            <a:r>
              <a:rPr lang="tr-TR" sz="2400" dirty="0" smtClean="0">
                <a:solidFill>
                  <a:srgbClr val="FFFF00"/>
                </a:solidFill>
              </a:rPr>
              <a:t> </a:t>
            </a:r>
            <a:r>
              <a:rPr lang="tr-TR" sz="2400" dirty="0">
                <a:solidFill>
                  <a:srgbClr val="FFFF00"/>
                </a:solidFill>
              </a:rPr>
              <a:t>kendileri </a:t>
            </a:r>
            <a:r>
              <a:rPr lang="tr-TR" sz="2400" dirty="0" smtClean="0">
                <a:solidFill>
                  <a:srgbClr val="FFFF00"/>
                </a:solidFill>
              </a:rPr>
              <a:t>sentezleyebilir </a:t>
            </a:r>
            <a:r>
              <a:rPr lang="tr-TR" sz="2400" dirty="0" smtClean="0"/>
              <a:t>(</a:t>
            </a:r>
            <a:r>
              <a:rPr lang="tr-TR" sz="2400" dirty="0" smtClean="0">
                <a:solidFill>
                  <a:schemeClr val="tx1"/>
                </a:solidFill>
              </a:rPr>
              <a:t>C57BL/6 hariç</a:t>
            </a:r>
            <a:r>
              <a:rPr lang="tr-TR" sz="2400" dirty="0" smtClean="0"/>
              <a:t>)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Diyete çıplak elle dokunulmamalı !!! 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2504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0" y="-1"/>
            <a:ext cx="11307651" cy="5087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Omnivor</a:t>
            </a:r>
          </a:p>
          <a:p>
            <a:r>
              <a:rPr lang="tr-TR" sz="2400" dirty="0" smtClean="0"/>
              <a:t>Düzenleme farelere benzer</a:t>
            </a:r>
          </a:p>
          <a:p>
            <a:r>
              <a:rPr lang="tr-TR" sz="2400" dirty="0" smtClean="0"/>
              <a:t>Ad-</a:t>
            </a:r>
            <a:r>
              <a:rPr lang="tr-TR" sz="2400" dirty="0" err="1" smtClean="0"/>
              <a:t>libitum</a:t>
            </a:r>
            <a:r>
              <a:rPr lang="tr-TR" sz="2400" dirty="0" smtClean="0"/>
              <a:t> </a:t>
            </a:r>
          </a:p>
          <a:p>
            <a:r>
              <a:rPr lang="tr-TR" sz="2400" dirty="0" err="1" smtClean="0"/>
              <a:t>Noktürnal</a:t>
            </a:r>
            <a:r>
              <a:rPr lang="tr-TR" sz="2400" dirty="0" smtClean="0"/>
              <a:t> </a:t>
            </a:r>
          </a:p>
          <a:p>
            <a:r>
              <a:rPr lang="tr-TR" sz="2400" dirty="0" smtClean="0"/>
              <a:t>Yem:15-20 g/gün</a:t>
            </a:r>
          </a:p>
          <a:p>
            <a:r>
              <a:rPr lang="tr-TR" sz="2400" dirty="0" err="1" smtClean="0"/>
              <a:t>Laktasyon</a:t>
            </a:r>
            <a:r>
              <a:rPr lang="tr-TR" sz="2400" dirty="0" smtClean="0"/>
              <a:t> yem: 30-40 g/gün</a:t>
            </a:r>
          </a:p>
          <a:p>
            <a:r>
              <a:rPr lang="tr-TR" sz="2400" dirty="0" smtClean="0"/>
              <a:t>Su: 10-12ml/100 g </a:t>
            </a:r>
            <a:r>
              <a:rPr lang="tr-TR" sz="2400" dirty="0" err="1" smtClean="0"/>
              <a:t>ca</a:t>
            </a:r>
            <a:endParaRPr lang="tr-TR" sz="2400" dirty="0"/>
          </a:p>
          <a:p>
            <a:r>
              <a:rPr lang="tr-TR" sz="2400" dirty="0"/>
              <a:t>Pasaj 12 ila 24 saat </a:t>
            </a:r>
            <a:endParaRPr lang="tr-TR" sz="2400" dirty="0" smtClean="0"/>
          </a:p>
          <a:p>
            <a:r>
              <a:rPr lang="de-DE" sz="2400" dirty="0" err="1"/>
              <a:t>Sütten</a:t>
            </a:r>
            <a:r>
              <a:rPr lang="de-DE" sz="2400" dirty="0"/>
              <a:t> </a:t>
            </a:r>
            <a:r>
              <a:rPr lang="de-DE" sz="2400" dirty="0" err="1" smtClean="0"/>
              <a:t>kesim</a:t>
            </a:r>
            <a:r>
              <a:rPr lang="tr-TR" sz="2400" dirty="0" smtClean="0"/>
              <a:t> </a:t>
            </a:r>
            <a:r>
              <a:rPr lang="de-DE" sz="2400" dirty="0" smtClean="0"/>
              <a:t>21</a:t>
            </a:r>
            <a:r>
              <a:rPr lang="de-DE" sz="2400" dirty="0"/>
              <a:t>. </a:t>
            </a:r>
            <a:r>
              <a:rPr lang="de-DE" sz="2400" dirty="0" err="1" smtClean="0"/>
              <a:t>gün</a:t>
            </a:r>
            <a:r>
              <a:rPr lang="tr-TR" sz="2400" dirty="0" smtClean="0"/>
              <a:t> (45 gün daha iyi) (45 g </a:t>
            </a:r>
            <a:r>
              <a:rPr lang="tr-TR" sz="2400" dirty="0" err="1" smtClean="0"/>
              <a:t>ca</a:t>
            </a:r>
            <a:r>
              <a:rPr lang="tr-TR" sz="2400" dirty="0" smtClean="0"/>
              <a:t>)</a:t>
            </a:r>
          </a:p>
          <a:p>
            <a:r>
              <a:rPr lang="tr-TR" sz="2400" dirty="0" err="1" smtClean="0"/>
              <a:t>Pelet</a:t>
            </a:r>
            <a:r>
              <a:rPr lang="tr-TR" sz="2400" dirty="0" smtClean="0"/>
              <a:t> yem 12.gün </a:t>
            </a:r>
            <a:r>
              <a:rPr lang="de-DE" sz="2400" dirty="0" smtClean="0"/>
              <a:t> </a:t>
            </a:r>
            <a:endParaRPr lang="tr-TR" sz="2400" dirty="0" smtClean="0"/>
          </a:p>
          <a:p>
            <a:endParaRPr lang="tr-TR" sz="2400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7856112" y="-103031"/>
            <a:ext cx="3554569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Sıçanların Beslenmesi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141668" y="5235262"/>
            <a:ext cx="10805374" cy="1455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err="1" smtClean="0">
                <a:solidFill>
                  <a:schemeClr val="tx1"/>
                </a:solidFill>
              </a:rPr>
              <a:t>Esansiyel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tx1"/>
                </a:solidFill>
              </a:rPr>
              <a:t>yağ </a:t>
            </a:r>
            <a:r>
              <a:rPr lang="tr-TR" sz="2400" dirty="0" smtClean="0">
                <a:solidFill>
                  <a:schemeClr val="tx1"/>
                </a:solidFill>
              </a:rPr>
              <a:t>asitleri!!!!</a:t>
            </a:r>
          </a:p>
          <a:p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>
                <a:solidFill>
                  <a:schemeClr val="bg1"/>
                </a:solidFill>
              </a:rPr>
              <a:t>büyümede gecikme, dermatit</a:t>
            </a:r>
            <a:r>
              <a:rPr lang="tr-TR" sz="2400" dirty="0" smtClean="0">
                <a:solidFill>
                  <a:schemeClr val="bg1"/>
                </a:solidFill>
              </a:rPr>
              <a:t>, </a:t>
            </a:r>
            <a:r>
              <a:rPr lang="tr-TR" sz="2400" dirty="0" err="1" smtClean="0">
                <a:solidFill>
                  <a:schemeClr val="bg1"/>
                </a:solidFill>
              </a:rPr>
              <a:t>kaudal</a:t>
            </a:r>
            <a:r>
              <a:rPr lang="tr-TR" sz="2400" dirty="0" smtClean="0">
                <a:solidFill>
                  <a:schemeClr val="bg1"/>
                </a:solidFill>
              </a:rPr>
              <a:t> </a:t>
            </a:r>
            <a:r>
              <a:rPr lang="tr-TR" sz="2400" dirty="0">
                <a:solidFill>
                  <a:schemeClr val="bg1"/>
                </a:solidFill>
              </a:rPr>
              <a:t>nekroz</a:t>
            </a:r>
            <a:r>
              <a:rPr lang="tr-TR" sz="2400" dirty="0" smtClean="0">
                <a:solidFill>
                  <a:schemeClr val="bg1"/>
                </a:solidFill>
              </a:rPr>
              <a:t>, yağlı </a:t>
            </a:r>
            <a:r>
              <a:rPr lang="tr-TR" sz="2400" dirty="0">
                <a:solidFill>
                  <a:schemeClr val="bg1"/>
                </a:solidFill>
              </a:rPr>
              <a:t>karaciğer</a:t>
            </a:r>
            <a:r>
              <a:rPr lang="tr-TR" sz="2400" dirty="0" smtClean="0">
                <a:solidFill>
                  <a:schemeClr val="bg1"/>
                </a:solidFill>
              </a:rPr>
              <a:t>, üremede azalma</a:t>
            </a:r>
          </a:p>
          <a:p>
            <a:r>
              <a:rPr lang="tr-TR" sz="2400" dirty="0" smtClean="0">
                <a:solidFill>
                  <a:schemeClr val="bg1"/>
                </a:solidFill>
              </a:rPr>
              <a:t>bozulmuş </a:t>
            </a:r>
            <a:r>
              <a:rPr lang="tr-TR" sz="2400" dirty="0">
                <a:solidFill>
                  <a:schemeClr val="bg1"/>
                </a:solidFill>
              </a:rPr>
              <a:t>su </a:t>
            </a:r>
            <a:r>
              <a:rPr lang="tr-TR" sz="2400" dirty="0" smtClean="0">
                <a:solidFill>
                  <a:schemeClr val="bg1"/>
                </a:solidFill>
              </a:rPr>
              <a:t>dengesi, cildin </a:t>
            </a:r>
            <a:r>
              <a:rPr lang="tr-TR" sz="2400" dirty="0">
                <a:solidFill>
                  <a:schemeClr val="bg1"/>
                </a:solidFill>
              </a:rPr>
              <a:t>geçirgenliğinde artış </a:t>
            </a:r>
          </a:p>
        </p:txBody>
      </p:sp>
    </p:spTree>
    <p:extLst>
      <p:ext uri="{BB962C8B-B14F-4D97-AF65-F5344CB8AC3E}">
        <p14:creationId xmlns:p14="http://schemas.microsoft.com/office/powerpoint/2010/main" val="24006062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-128790" y="-90152"/>
            <a:ext cx="11436441" cy="6838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err="1" smtClean="0"/>
              <a:t>Herbivor</a:t>
            </a:r>
            <a:r>
              <a:rPr lang="tr-TR" sz="2400" dirty="0" smtClean="0"/>
              <a:t> (</a:t>
            </a:r>
            <a:r>
              <a:rPr lang="tr-TR" sz="2400" dirty="0" err="1" smtClean="0"/>
              <a:t>pelet+kuru</a:t>
            </a:r>
            <a:r>
              <a:rPr lang="tr-TR" sz="2400" dirty="0" smtClean="0"/>
              <a:t> ot)</a:t>
            </a:r>
          </a:p>
          <a:p>
            <a:r>
              <a:rPr lang="tr-TR" sz="2400" dirty="0"/>
              <a:t>%10-18 </a:t>
            </a:r>
            <a:r>
              <a:rPr lang="tr-TR" sz="2400" dirty="0" smtClean="0"/>
              <a:t>HS</a:t>
            </a:r>
          </a:p>
          <a:p>
            <a:r>
              <a:rPr lang="tr-TR" sz="2400" dirty="0" err="1" smtClean="0"/>
              <a:t>sekumları</a:t>
            </a:r>
            <a:r>
              <a:rPr lang="tr-TR" sz="2400" dirty="0" smtClean="0"/>
              <a:t> </a:t>
            </a:r>
            <a:r>
              <a:rPr lang="tr-TR" sz="2400" dirty="0"/>
              <a:t>sindirim sisteminin %65’ini </a:t>
            </a:r>
            <a:r>
              <a:rPr lang="tr-TR" sz="2400" dirty="0" smtClean="0"/>
              <a:t>oluştur</a:t>
            </a:r>
          </a:p>
          <a:p>
            <a:r>
              <a:rPr lang="fi-FI" sz="2400" dirty="0"/>
              <a:t>sıçanın kolonik fermente kapasitesinin 2.5 </a:t>
            </a:r>
            <a:r>
              <a:rPr lang="fi-FI" sz="2400" dirty="0" smtClean="0"/>
              <a:t>katı</a:t>
            </a:r>
            <a:endParaRPr lang="tr-TR" sz="2400" dirty="0" smtClean="0"/>
          </a:p>
          <a:p>
            <a:r>
              <a:rPr lang="tr-TR" sz="2400" dirty="0"/>
              <a:t>midelerinin giriş kısmında </a:t>
            </a:r>
            <a:r>
              <a:rPr lang="tr-TR" sz="2400" dirty="0" err="1"/>
              <a:t>glandular</a:t>
            </a:r>
            <a:r>
              <a:rPr lang="tr-TR" sz="2400" dirty="0"/>
              <a:t> </a:t>
            </a:r>
            <a:r>
              <a:rPr lang="tr-TR" sz="2400" dirty="0" err="1"/>
              <a:t>epitel</a:t>
            </a:r>
            <a:r>
              <a:rPr lang="tr-TR" sz="2400" dirty="0"/>
              <a:t> </a:t>
            </a:r>
            <a:endParaRPr lang="tr-TR" sz="2400" dirty="0" smtClean="0"/>
          </a:p>
          <a:p>
            <a:r>
              <a:rPr lang="tr-TR" sz="2400" dirty="0" err="1"/>
              <a:t>Peletler</a:t>
            </a:r>
            <a:r>
              <a:rPr lang="tr-TR" sz="2400" dirty="0"/>
              <a:t>  her 4 birim yem için bir birim su olacak şekilde su ile </a:t>
            </a:r>
            <a:r>
              <a:rPr lang="tr-TR" sz="2400" dirty="0" smtClean="0"/>
              <a:t>ıslatılmalıdır</a:t>
            </a:r>
            <a:endParaRPr lang="tr-TR" sz="2400" dirty="0"/>
          </a:p>
          <a:p>
            <a:r>
              <a:rPr lang="tr-TR" sz="2400" dirty="0" smtClean="0">
                <a:solidFill>
                  <a:schemeClr val="tx1"/>
                </a:solidFill>
              </a:rPr>
              <a:t>Kuru ot yemezse tüylerini yolar</a:t>
            </a:r>
          </a:p>
          <a:p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smtClean="0"/>
              <a:t>Bağırsakta </a:t>
            </a:r>
            <a:r>
              <a:rPr lang="tr-TR" sz="2400" dirty="0"/>
              <a:t>gram-pozitif </a:t>
            </a:r>
            <a:r>
              <a:rPr lang="tr-TR" sz="2400" dirty="0" smtClean="0"/>
              <a:t>baskınlık :</a:t>
            </a:r>
          </a:p>
          <a:p>
            <a:r>
              <a:rPr lang="tr-TR" sz="2400" dirty="0" smtClean="0">
                <a:solidFill>
                  <a:srgbClr val="FFFF00"/>
                </a:solidFill>
              </a:rPr>
              <a:t>Bakteriyel </a:t>
            </a:r>
            <a:r>
              <a:rPr lang="tr-TR" sz="2400" dirty="0" err="1">
                <a:solidFill>
                  <a:srgbClr val="FFFF00"/>
                </a:solidFill>
              </a:rPr>
              <a:t>metabolitlerin</a:t>
            </a:r>
            <a:r>
              <a:rPr lang="tr-TR" sz="2400" dirty="0">
                <a:solidFill>
                  <a:srgbClr val="FFFF00"/>
                </a:solidFill>
              </a:rPr>
              <a:t> doğrudan </a:t>
            </a:r>
            <a:r>
              <a:rPr lang="tr-TR" sz="2400" dirty="0" smtClean="0">
                <a:solidFill>
                  <a:srgbClr val="FFFF00"/>
                </a:solidFill>
              </a:rPr>
              <a:t>emilimi</a:t>
            </a:r>
          </a:p>
          <a:p>
            <a:r>
              <a:rPr lang="tr-TR" sz="2400" dirty="0" smtClean="0">
                <a:solidFill>
                  <a:srgbClr val="FFFF00"/>
                </a:solidFill>
              </a:rPr>
              <a:t>Bağırsak </a:t>
            </a:r>
            <a:r>
              <a:rPr lang="tr-TR" sz="2400" dirty="0">
                <a:solidFill>
                  <a:srgbClr val="FFFF00"/>
                </a:solidFill>
              </a:rPr>
              <a:t>bakterilerinin ve </a:t>
            </a:r>
            <a:r>
              <a:rPr lang="tr-TR" sz="2400" dirty="0" err="1">
                <a:solidFill>
                  <a:srgbClr val="FFFF00"/>
                </a:solidFill>
              </a:rPr>
              <a:t>metabolitlerinin</a:t>
            </a:r>
            <a:r>
              <a:rPr lang="tr-TR" sz="2400" dirty="0">
                <a:solidFill>
                  <a:srgbClr val="FFFF00"/>
                </a:solidFill>
              </a:rPr>
              <a:t> emilimi </a:t>
            </a:r>
            <a:r>
              <a:rPr lang="tr-TR" sz="2400" dirty="0" smtClean="0">
                <a:solidFill>
                  <a:srgbClr val="FFFF00"/>
                </a:solidFill>
              </a:rPr>
              <a:t> </a:t>
            </a:r>
            <a:r>
              <a:rPr lang="tr-TR" sz="2400" dirty="0" err="1" smtClean="0">
                <a:solidFill>
                  <a:srgbClr val="FFFF00"/>
                </a:solidFill>
              </a:rPr>
              <a:t>Koprofaji</a:t>
            </a:r>
            <a:r>
              <a:rPr lang="tr-TR" sz="2400" dirty="0" smtClean="0">
                <a:solidFill>
                  <a:srgbClr val="FFFF00"/>
                </a:solidFill>
              </a:rPr>
              <a:t> </a:t>
            </a:r>
            <a:r>
              <a:rPr lang="tr-TR" sz="2400" dirty="0">
                <a:solidFill>
                  <a:srgbClr val="FFFF00"/>
                </a:solidFill>
              </a:rPr>
              <a:t>için </a:t>
            </a:r>
            <a:r>
              <a:rPr lang="tr-TR" sz="2400" dirty="0" smtClean="0">
                <a:solidFill>
                  <a:srgbClr val="FFFF00"/>
                </a:solidFill>
              </a:rPr>
              <a:t>gerekli </a:t>
            </a:r>
            <a:r>
              <a:rPr lang="tr-TR" sz="2400" dirty="0" err="1">
                <a:solidFill>
                  <a:srgbClr val="FFFF00"/>
                </a:solidFill>
              </a:rPr>
              <a:t>sekal</a:t>
            </a:r>
            <a:r>
              <a:rPr lang="tr-TR" sz="2400" dirty="0">
                <a:solidFill>
                  <a:srgbClr val="FFFF00"/>
                </a:solidFill>
              </a:rPr>
              <a:t> içeriğin oluşumu için </a:t>
            </a:r>
            <a:r>
              <a:rPr lang="tr-TR" sz="2400" dirty="0" smtClean="0">
                <a:solidFill>
                  <a:srgbClr val="FFFF00"/>
                </a:solidFill>
              </a:rPr>
              <a:t>kolaylık</a:t>
            </a:r>
          </a:p>
          <a:p>
            <a:r>
              <a:rPr lang="tr-TR" sz="2400" dirty="0" smtClean="0">
                <a:solidFill>
                  <a:schemeClr val="bg1"/>
                </a:solidFill>
              </a:rPr>
              <a:t>Yeni doğan anne </a:t>
            </a:r>
            <a:r>
              <a:rPr lang="tr-TR" sz="2400" dirty="0" err="1" smtClean="0">
                <a:solidFill>
                  <a:schemeClr val="bg1"/>
                </a:solidFill>
              </a:rPr>
              <a:t>gaytasını</a:t>
            </a:r>
            <a:r>
              <a:rPr lang="tr-TR" sz="2400" dirty="0" smtClean="0">
                <a:solidFill>
                  <a:schemeClr val="bg1"/>
                </a:solidFill>
              </a:rPr>
              <a:t> yer: flora aynı </a:t>
            </a:r>
          </a:p>
          <a:p>
            <a:r>
              <a:rPr lang="tr-TR" sz="2400" dirty="0" smtClean="0">
                <a:solidFill>
                  <a:schemeClr val="bg1"/>
                </a:solidFill>
              </a:rPr>
              <a:t>Sütten kesim: 14-21. gün</a:t>
            </a:r>
          </a:p>
          <a:p>
            <a:r>
              <a:rPr lang="tr-TR" sz="2400" dirty="0" smtClean="0">
                <a:solidFill>
                  <a:schemeClr val="bg1"/>
                </a:solidFill>
              </a:rPr>
              <a:t>Yem yeme 7. gün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C </a:t>
            </a:r>
            <a:r>
              <a:rPr lang="tr-TR" sz="2400" dirty="0" err="1" smtClean="0">
                <a:solidFill>
                  <a:schemeClr val="tx1"/>
                </a:solidFill>
              </a:rPr>
              <a:t>vit</a:t>
            </a:r>
            <a:r>
              <a:rPr lang="tr-TR" sz="2400" dirty="0" smtClean="0">
                <a:solidFill>
                  <a:schemeClr val="tx1"/>
                </a:solidFill>
              </a:rPr>
              <a:t> desteklenmeli!!!!!!!!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7701567" y="0"/>
            <a:ext cx="3606084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/>
              <a:t>Kobayların Beslenmesi</a:t>
            </a:r>
          </a:p>
        </p:txBody>
      </p:sp>
    </p:spTree>
    <p:extLst>
      <p:ext uri="{BB962C8B-B14F-4D97-AF65-F5344CB8AC3E}">
        <p14:creationId xmlns:p14="http://schemas.microsoft.com/office/powerpoint/2010/main" val="46522785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0" y="0"/>
            <a:ext cx="11307650" cy="67356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/>
              <a:t>7 cins ve 18 tür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Beslenme dinamikleri tam olarak ortaya konmamıştır</a:t>
            </a:r>
          </a:p>
          <a:p>
            <a:r>
              <a:rPr lang="tr-TR" sz="2400" dirty="0" smtClean="0"/>
              <a:t>Tüm gün aktif ancak gece daha çok</a:t>
            </a:r>
          </a:p>
          <a:p>
            <a:r>
              <a:rPr lang="tr-TR" sz="2400" dirty="0" smtClean="0"/>
              <a:t>Keseler depo amaçlı </a:t>
            </a:r>
          </a:p>
          <a:p>
            <a:r>
              <a:rPr lang="tr-TR" sz="2400" dirty="0" smtClean="0"/>
              <a:t>Yem tüketimi 2 </a:t>
            </a:r>
            <a:r>
              <a:rPr lang="tr-TR" sz="2400" dirty="0"/>
              <a:t>saat </a:t>
            </a:r>
            <a:r>
              <a:rPr lang="tr-TR" sz="2400" dirty="0" smtClean="0"/>
              <a:t>arayla 10-15 </a:t>
            </a:r>
            <a:r>
              <a:rPr lang="tr-TR" sz="2400" dirty="0"/>
              <a:t>g/gün. Su tüketimi 8-10 ml/100g </a:t>
            </a:r>
            <a:r>
              <a:rPr lang="tr-TR" sz="2400" dirty="0" err="1"/>
              <a:t>ca</a:t>
            </a:r>
            <a:r>
              <a:rPr lang="tr-TR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Hibernant</a:t>
            </a:r>
            <a:r>
              <a:rPr lang="tr-TR" sz="2400" dirty="0"/>
              <a:t> (2 veya 3 </a:t>
            </a:r>
            <a:r>
              <a:rPr lang="tr-TR" sz="2400" dirty="0" smtClean="0"/>
              <a:t>gün uyuma 12 saat uyanık </a:t>
            </a:r>
            <a:r>
              <a:rPr lang="tr-TR" sz="2400" dirty="0" err="1" smtClean="0"/>
              <a:t>kalma+yeme</a:t>
            </a:r>
            <a:r>
              <a:rPr lang="tr-TR" sz="2400" dirty="0" smtClean="0"/>
              <a:t> </a:t>
            </a:r>
            <a:r>
              <a:rPr lang="tr-TR" sz="2400" dirty="0"/>
              <a:t>devam eder</a:t>
            </a:r>
            <a:r>
              <a:rPr lang="tr-TR" sz="2400" dirty="0" smtClean="0"/>
              <a:t>)</a:t>
            </a:r>
          </a:p>
          <a:p>
            <a:r>
              <a:rPr lang="de-DE" sz="2400" dirty="0" err="1"/>
              <a:t>Sütten</a:t>
            </a:r>
            <a:r>
              <a:rPr lang="de-DE" sz="2400" dirty="0"/>
              <a:t> </a:t>
            </a:r>
            <a:r>
              <a:rPr lang="de-DE" sz="2400" dirty="0" err="1"/>
              <a:t>kesim</a:t>
            </a:r>
            <a:r>
              <a:rPr lang="de-DE" sz="2400" dirty="0"/>
              <a:t> en </a:t>
            </a:r>
            <a:r>
              <a:rPr lang="de-DE" sz="2400" dirty="0" err="1"/>
              <a:t>erken</a:t>
            </a:r>
            <a:r>
              <a:rPr lang="de-DE" sz="2400" dirty="0"/>
              <a:t> 19-21. </a:t>
            </a:r>
            <a:r>
              <a:rPr lang="de-DE" sz="2400" dirty="0" err="1"/>
              <a:t>gün</a:t>
            </a:r>
            <a:r>
              <a:rPr lang="de-DE" sz="2400" dirty="0"/>
              <a:t> </a:t>
            </a:r>
            <a:r>
              <a:rPr lang="tr-TR" sz="2400" dirty="0" smtClean="0"/>
              <a:t>30-40 g </a:t>
            </a:r>
            <a:r>
              <a:rPr lang="tr-TR" sz="2400" dirty="0" err="1" smtClean="0"/>
              <a:t>ca</a:t>
            </a:r>
            <a:endParaRPr lang="tr-TR" sz="2400" dirty="0" smtClean="0"/>
          </a:p>
          <a:p>
            <a:r>
              <a:rPr lang="tr-TR" sz="2400" dirty="0"/>
              <a:t>7-14 günlükken katı gıda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Fark: Mideleri </a:t>
            </a:r>
            <a:r>
              <a:rPr lang="tr-TR" sz="2400" dirty="0"/>
              <a:t>iki kompartmanlıdır </a:t>
            </a:r>
            <a:r>
              <a:rPr lang="tr-TR" sz="2400" dirty="0" smtClean="0"/>
              <a:t>(</a:t>
            </a:r>
            <a:r>
              <a:rPr lang="tr-TR" sz="2400" dirty="0" err="1" smtClean="0"/>
              <a:t>keratinize,nonglandular</a:t>
            </a:r>
            <a:r>
              <a:rPr lang="tr-TR" sz="2400" dirty="0" smtClean="0"/>
              <a:t> </a:t>
            </a:r>
            <a:r>
              <a:rPr lang="tr-TR" sz="2400" dirty="0"/>
              <a:t>ön </a:t>
            </a:r>
            <a:r>
              <a:rPr lang="tr-TR" sz="2400" dirty="0" err="1" smtClean="0"/>
              <a:t>mide+glandular</a:t>
            </a:r>
            <a:r>
              <a:rPr lang="tr-TR" sz="2400" dirty="0" smtClean="0"/>
              <a:t>)</a:t>
            </a:r>
          </a:p>
          <a:p>
            <a:r>
              <a:rPr lang="tr-TR" sz="2400" dirty="0"/>
              <a:t>Ön midenin diyet kaynaklı üreden yararlanma fonksiyonu </a:t>
            </a:r>
            <a:endParaRPr lang="tr-TR" sz="2400" dirty="0" smtClean="0"/>
          </a:p>
          <a:p>
            <a:r>
              <a:rPr lang="tr-TR" sz="2400" dirty="0" err="1"/>
              <a:t>Sekumları</a:t>
            </a:r>
            <a:r>
              <a:rPr lang="tr-TR" sz="2400" dirty="0"/>
              <a:t> midelerinden daha büyük ve J harfi 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7534140" y="0"/>
            <a:ext cx="3773510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err="1"/>
              <a:t>Hamsterlerin</a:t>
            </a:r>
            <a:r>
              <a:rPr lang="tr-TR" sz="2400" dirty="0"/>
              <a:t> Beslenmesi</a:t>
            </a:r>
          </a:p>
        </p:txBody>
      </p:sp>
    </p:spTree>
    <p:extLst>
      <p:ext uri="{BB962C8B-B14F-4D97-AF65-F5344CB8AC3E}">
        <p14:creationId xmlns:p14="http://schemas.microsoft.com/office/powerpoint/2010/main" val="403993371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128789" y="128789"/>
            <a:ext cx="10895525" cy="6259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/>
              <a:t>Büyüme </a:t>
            </a:r>
            <a:r>
              <a:rPr lang="tr-TR" sz="2800" dirty="0" smtClean="0"/>
              <a:t>döneminde </a:t>
            </a:r>
            <a:r>
              <a:rPr lang="tr-TR" sz="2800" dirty="0"/>
              <a:t>%13,7-16,7 </a:t>
            </a:r>
            <a:r>
              <a:rPr lang="tr-TR" sz="2800" dirty="0" smtClean="0"/>
              <a:t>HP,  %4-5 HY</a:t>
            </a:r>
          </a:p>
          <a:p>
            <a:r>
              <a:rPr lang="tr-TR" sz="2800" dirty="0" smtClean="0"/>
              <a:t>Erişkin </a:t>
            </a:r>
            <a:r>
              <a:rPr lang="tr-TR" sz="2800" dirty="0"/>
              <a:t>%16 HP</a:t>
            </a:r>
            <a:r>
              <a:rPr lang="tr-TR" sz="2800" dirty="0" smtClean="0"/>
              <a:t>,</a:t>
            </a:r>
          </a:p>
          <a:p>
            <a:r>
              <a:rPr lang="tr-TR" sz="2800" dirty="0" err="1" smtClean="0"/>
              <a:t>Laktasyon</a:t>
            </a:r>
            <a:r>
              <a:rPr lang="tr-TR" sz="2800" dirty="0" smtClean="0"/>
              <a:t> </a:t>
            </a:r>
            <a:r>
              <a:rPr lang="tr-TR" sz="2800" dirty="0"/>
              <a:t>%24 HP, %5-7 HY, %60-65 karbonhidrat, %8 HS, %0,5-0,8 </a:t>
            </a:r>
            <a:r>
              <a:rPr lang="tr-TR" sz="2800" dirty="0" err="1" smtClean="0"/>
              <a:t>Ca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Yem </a:t>
            </a:r>
            <a:r>
              <a:rPr lang="tr-TR" sz="2800" dirty="0"/>
              <a:t>tüketiminin gebeliğin 13. gününden itibaren azalmaya başlaması fizyolojik bir durumdur. </a:t>
            </a:r>
            <a:endParaRPr lang="tr-TR" sz="2800" dirty="0" smtClean="0"/>
          </a:p>
          <a:p>
            <a:r>
              <a:rPr lang="tr-TR" sz="2800" dirty="0" smtClean="0"/>
              <a:t>Stok </a:t>
            </a:r>
            <a:r>
              <a:rPr lang="tr-TR" sz="2800" dirty="0"/>
              <a:t>yapmayı </a:t>
            </a:r>
            <a:r>
              <a:rPr lang="tr-TR" sz="2800" dirty="0" smtClean="0"/>
              <a:t>severler (kafese yem </a:t>
            </a:r>
            <a:r>
              <a:rPr lang="tr-TR" sz="2800" dirty="0" err="1"/>
              <a:t>peletleri</a:t>
            </a:r>
            <a:r>
              <a:rPr lang="tr-TR" sz="2800" dirty="0"/>
              <a:t> </a:t>
            </a:r>
            <a:r>
              <a:rPr lang="tr-TR" sz="2800" dirty="0" smtClean="0"/>
              <a:t>bırakınız)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0107934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9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11573</TotalTime>
  <Words>8665</Words>
  <Application>Microsoft Office PowerPoint</Application>
  <PresentationFormat>Özel</PresentationFormat>
  <Paragraphs>1882</Paragraphs>
  <Slides>190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Slayt Başlıkları</vt:lpstr>
      </vt:variant>
      <vt:variant>
        <vt:i4>190</vt:i4>
      </vt:variant>
    </vt:vector>
  </HeadingPairs>
  <TitlesOfParts>
    <vt:vector size="196" baseType="lpstr">
      <vt:lpstr>Office Teması</vt:lpstr>
      <vt:lpstr>4_Bitişiklik</vt:lpstr>
      <vt:lpstr>5_Bitişiklik</vt:lpstr>
      <vt:lpstr>6_Bitişiklik</vt:lpstr>
      <vt:lpstr>8_Bitişiklik</vt:lpstr>
      <vt:lpstr>9_Bitişiklik</vt:lpstr>
      <vt:lpstr>Laboratuvar Hayvanları</vt:lpstr>
      <vt:lpstr>PowerPoint Sunusu</vt:lpstr>
      <vt:lpstr>PowerPoint Sunusu</vt:lpstr>
      <vt:lpstr>PowerPoint Sunusu</vt:lpstr>
      <vt:lpstr>PowerPoint Sunusu</vt:lpstr>
      <vt:lpstr>PowerPoint Sunusu</vt:lpstr>
      <vt:lpstr>Hayvan türleri, tercihen kullanıldıkları alanlar ve avantajları.</vt:lpstr>
      <vt:lpstr>DENEY HAYVANLARININ ÜRETİMİ, YETİŞTİRİLMESİ VE BARINDIRILMASI</vt:lpstr>
      <vt:lpstr>Laboratuvar Hayvanlarında Yetiştirme Yöntemleri </vt:lpstr>
      <vt:lpstr>PowerPoint Sunusu</vt:lpstr>
      <vt:lpstr>PowerPoint Sunusu</vt:lpstr>
      <vt:lpstr>FARE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SIÇAN (RAT)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HAMSTER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GERBİL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TAVŞAN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Laboratuvar Hayvanlarının Beslenmesi Doğru besleme = Sağlıklı hayvan = Doğru model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BİYOETİK</vt:lpstr>
      <vt:lpstr>PowerPoint Sunusu</vt:lpstr>
      <vt:lpstr>PowerPoint Sunusu</vt:lpstr>
      <vt:lpstr>Çeşitli ülkelerde ve Türkiye’de bilimsel amaçlı kullanılan tahmini hayvan sayıları.</vt:lpstr>
      <vt:lpstr>Türkiye ve İngiltere’ de canlı hayvanlarda yapılan bilimsel çalışmaların yıllık istatistik verileri (2012)</vt:lpstr>
      <vt:lpstr>PowerPoint Sunusu</vt:lpstr>
      <vt:lpstr>Replacement (Yerine koyma-yerini alma) </vt:lpstr>
      <vt:lpstr>Tam replacement: </vt:lpstr>
      <vt:lpstr>Tam olmayan replacement</vt:lpstr>
      <vt:lpstr>Bilgisayar modelleri</vt:lpstr>
      <vt:lpstr>Reduction (Sayı azaltma)</vt:lpstr>
      <vt:lpstr>PowerPoint Sunusu</vt:lpstr>
      <vt:lpstr>Refinement (İyileştirme)</vt:lpstr>
      <vt:lpstr>Hayvan deneyleri yönergeleri olan ülkeler: </vt:lpstr>
      <vt:lpstr>STANDARDİZASYON</vt:lpstr>
      <vt:lpstr>PowerPoint Sunusu</vt:lpstr>
      <vt:lpstr>Standardizasyon neleri sağlar? </vt:lpstr>
      <vt:lpstr>PowerPoint Sunusu</vt:lpstr>
      <vt:lpstr>PowerPoint Sunusu</vt:lpstr>
      <vt:lpstr>Nerelerde standardizasyon?</vt:lpstr>
      <vt:lpstr>PowerPoint Sunusu</vt:lpstr>
      <vt:lpstr>PowerPoint Sunusu</vt:lpstr>
      <vt:lpstr>Laboratuvar Hayvanı Üretim ve Araştırma Merkezleri</vt:lpstr>
      <vt:lpstr>Merkezler ve Çevresel Koşullar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IVC (Individually Ventilated Cages)</vt:lpstr>
      <vt:lpstr>PowerPoint Sunusu</vt:lpstr>
      <vt:lpstr>İNSANİ SON NOKTA  HUMANE ENDPOİNT  </vt:lpstr>
      <vt:lpstr>İnsani son nokta- Humane endpoint  </vt:lpstr>
      <vt:lpstr>Deney hayvanları çalışmalarında hayvanlara verilen rahatsızlığın sınıflandırılması (Canadian Council): </vt:lpstr>
      <vt:lpstr>PowerPoint Sunusu</vt:lpstr>
      <vt:lpstr>PowerPoint Sunusu</vt:lpstr>
      <vt:lpstr>Anestezisiz ağrı tolerans eşiğinde-üstünde şiddetli ağrıya neden olan prosedürler.</vt:lpstr>
      <vt:lpstr>Deney Hayvanlarında Ağrı ve Rahatsızlık Değerlendirme Parametreleri</vt:lpstr>
      <vt:lpstr>PowerPoint Sunusu</vt:lpstr>
      <vt:lpstr>PowerPoint Sunusu</vt:lpstr>
      <vt:lpstr>PowerPoint Sunusu</vt:lpstr>
      <vt:lpstr>Hayvanların Standardizasyonu  Genetik ve mikrobiyolojik tanımlama Genetik tanımlama </vt:lpstr>
      <vt:lpstr>PowerPoint Sunusu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PowerPoint Sunusu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Genetik Özellikleri Yönünden Standardizasyon </vt:lpstr>
      <vt:lpstr>PowerPoint Sunusu</vt:lpstr>
      <vt:lpstr>PowerPoint Sunusu</vt:lpstr>
      <vt:lpstr>PowerPoint Sunusu</vt:lpstr>
      <vt:lpstr>PowerPoint Sunusu</vt:lpstr>
      <vt:lpstr>Genetik Özellikleri Yönünden Standardizasyon </vt:lpstr>
      <vt:lpstr>Genetik Özellikleri Yönünden Standardizasyon </vt:lpstr>
      <vt:lpstr>Mikrobiyolojik Özellikleri Yönünden Standardizasyon </vt:lpstr>
      <vt:lpstr>Mikrobiyolojik  Özellikleri Yönünden Standardizasyon </vt:lpstr>
      <vt:lpstr>Mikrobiyolojik Özellikleri Yönünden Standardizasyon </vt:lpstr>
      <vt:lpstr>Mikrobiyolojik Özellikleri Yönünden Standardizasyon </vt:lpstr>
      <vt:lpstr>Mikrobiyolojik Özellikleri Yönünden Standardizasyon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Laboratuvar Hayvanları</dc:title>
  <dc:creator>Casper</dc:creator>
  <cp:lastModifiedBy>Windows Kullanıcısı</cp:lastModifiedBy>
  <cp:revision>565</cp:revision>
  <dcterms:created xsi:type="dcterms:W3CDTF">2016-09-10T20:08:08Z</dcterms:created>
  <dcterms:modified xsi:type="dcterms:W3CDTF">2020-02-11T17:37:05Z</dcterms:modified>
</cp:coreProperties>
</file>